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6" r:id="rId5"/>
  </p:sldMasterIdLst>
  <p:notesMasterIdLst>
    <p:notesMasterId r:id="rId33"/>
  </p:notesMasterIdLst>
  <p:sldIdLst>
    <p:sldId id="314" r:id="rId6"/>
    <p:sldId id="338" r:id="rId7"/>
    <p:sldId id="337" r:id="rId8"/>
    <p:sldId id="341" r:id="rId9"/>
    <p:sldId id="349" r:id="rId10"/>
    <p:sldId id="351" r:id="rId11"/>
    <p:sldId id="348" r:id="rId12"/>
    <p:sldId id="350" r:id="rId13"/>
    <p:sldId id="343" r:id="rId14"/>
    <p:sldId id="339" r:id="rId15"/>
    <p:sldId id="366" r:id="rId16"/>
    <p:sldId id="346" r:id="rId17"/>
    <p:sldId id="344" r:id="rId18"/>
    <p:sldId id="367" r:id="rId19"/>
    <p:sldId id="342" r:id="rId20"/>
    <p:sldId id="340" r:id="rId21"/>
    <p:sldId id="353" r:id="rId22"/>
    <p:sldId id="365" r:id="rId23"/>
    <p:sldId id="357" r:id="rId24"/>
    <p:sldId id="336" r:id="rId25"/>
    <p:sldId id="363" r:id="rId26"/>
    <p:sldId id="352" r:id="rId27"/>
    <p:sldId id="362" r:id="rId28"/>
    <p:sldId id="368" r:id="rId29"/>
    <p:sldId id="369" r:id="rId30"/>
    <p:sldId id="364" r:id="rId31"/>
    <p:sldId id="370" r:id="rId32"/>
  </p:sldIdLst>
  <p:sldSz cx="9144000" cy="6858000" type="screen4x3"/>
  <p:notesSz cx="6805613" cy="9944100"/>
  <p:defaultTextStyle>
    <a:defPPr>
      <a:defRPr lang="en-US"/>
    </a:defPPr>
    <a:lvl1pPr algn="l" rtl="0" fontAlgn="base">
      <a:spcBef>
        <a:spcPct val="0"/>
      </a:spcBef>
      <a:spcAft>
        <a:spcPct val="0"/>
      </a:spcAft>
      <a:defRPr sz="1200" kern="1200">
        <a:solidFill>
          <a:schemeClr val="tx1"/>
        </a:solidFill>
        <a:latin typeface="Times" charset="0"/>
        <a:ea typeface="MS PGothic" pitchFamily="34" charset="-128"/>
        <a:cs typeface="+mn-cs"/>
      </a:defRPr>
    </a:lvl1pPr>
    <a:lvl2pPr marL="457200" algn="l" rtl="0" fontAlgn="base">
      <a:spcBef>
        <a:spcPct val="0"/>
      </a:spcBef>
      <a:spcAft>
        <a:spcPct val="0"/>
      </a:spcAft>
      <a:defRPr sz="1200" kern="1200">
        <a:solidFill>
          <a:schemeClr val="tx1"/>
        </a:solidFill>
        <a:latin typeface="Times" charset="0"/>
        <a:ea typeface="MS PGothic" pitchFamily="34" charset="-128"/>
        <a:cs typeface="+mn-cs"/>
      </a:defRPr>
    </a:lvl2pPr>
    <a:lvl3pPr marL="914400" algn="l" rtl="0" fontAlgn="base">
      <a:spcBef>
        <a:spcPct val="0"/>
      </a:spcBef>
      <a:spcAft>
        <a:spcPct val="0"/>
      </a:spcAft>
      <a:defRPr sz="1200" kern="1200">
        <a:solidFill>
          <a:schemeClr val="tx1"/>
        </a:solidFill>
        <a:latin typeface="Times" charset="0"/>
        <a:ea typeface="MS PGothic" pitchFamily="34" charset="-128"/>
        <a:cs typeface="+mn-cs"/>
      </a:defRPr>
    </a:lvl3pPr>
    <a:lvl4pPr marL="1371600" algn="l" rtl="0" fontAlgn="base">
      <a:spcBef>
        <a:spcPct val="0"/>
      </a:spcBef>
      <a:spcAft>
        <a:spcPct val="0"/>
      </a:spcAft>
      <a:defRPr sz="1200" kern="1200">
        <a:solidFill>
          <a:schemeClr val="tx1"/>
        </a:solidFill>
        <a:latin typeface="Times" charset="0"/>
        <a:ea typeface="MS PGothic" pitchFamily="34" charset="-128"/>
        <a:cs typeface="+mn-cs"/>
      </a:defRPr>
    </a:lvl4pPr>
    <a:lvl5pPr marL="1828800" algn="l" rtl="0" fontAlgn="base">
      <a:spcBef>
        <a:spcPct val="0"/>
      </a:spcBef>
      <a:spcAft>
        <a:spcPct val="0"/>
      </a:spcAft>
      <a:defRPr sz="1200" kern="1200">
        <a:solidFill>
          <a:schemeClr val="tx1"/>
        </a:solidFill>
        <a:latin typeface="Times" charset="0"/>
        <a:ea typeface="MS PGothic" pitchFamily="34" charset="-128"/>
        <a:cs typeface="+mn-cs"/>
      </a:defRPr>
    </a:lvl5pPr>
    <a:lvl6pPr marL="2286000" algn="l" defTabSz="914400" rtl="0" eaLnBrk="1" latinLnBrk="0" hangingPunct="1">
      <a:defRPr sz="1200" kern="1200">
        <a:solidFill>
          <a:schemeClr val="tx1"/>
        </a:solidFill>
        <a:latin typeface="Times" charset="0"/>
        <a:ea typeface="MS PGothic" pitchFamily="34" charset="-128"/>
        <a:cs typeface="+mn-cs"/>
      </a:defRPr>
    </a:lvl6pPr>
    <a:lvl7pPr marL="2743200" algn="l" defTabSz="914400" rtl="0" eaLnBrk="1" latinLnBrk="0" hangingPunct="1">
      <a:defRPr sz="1200" kern="1200">
        <a:solidFill>
          <a:schemeClr val="tx1"/>
        </a:solidFill>
        <a:latin typeface="Times" charset="0"/>
        <a:ea typeface="MS PGothic" pitchFamily="34" charset="-128"/>
        <a:cs typeface="+mn-cs"/>
      </a:defRPr>
    </a:lvl7pPr>
    <a:lvl8pPr marL="3200400" algn="l" defTabSz="914400" rtl="0" eaLnBrk="1" latinLnBrk="0" hangingPunct="1">
      <a:defRPr sz="1200" kern="1200">
        <a:solidFill>
          <a:schemeClr val="tx1"/>
        </a:solidFill>
        <a:latin typeface="Times" charset="0"/>
        <a:ea typeface="MS PGothic" pitchFamily="34" charset="-128"/>
        <a:cs typeface="+mn-cs"/>
      </a:defRPr>
    </a:lvl8pPr>
    <a:lvl9pPr marL="3657600" algn="l" defTabSz="914400" rtl="0" eaLnBrk="1" latinLnBrk="0" hangingPunct="1">
      <a:defRPr sz="1200" kern="1200">
        <a:solidFill>
          <a:schemeClr val="tx1"/>
        </a:solidFill>
        <a:latin typeface="Times" charset="0"/>
        <a:ea typeface="MS PGothic" pitchFamily="34" charset="-128"/>
        <a:cs typeface="+mn-cs"/>
      </a:defRPr>
    </a:lvl9pPr>
  </p:defaultTextStyle>
  <p:extLst>
    <p:ext uri="{EFAFB233-063F-42B5-8137-9DF3F51BA10A}">
      <p15:sldGuideLst xmlns:p15="http://schemas.microsoft.com/office/powerpoint/2012/main">
        <p15:guide id="1" orient="horz" pos="332">
          <p15:clr>
            <a:srgbClr val="A4A3A4"/>
          </p15:clr>
        </p15:guide>
        <p15:guide id="2" orient="horz" pos="528">
          <p15:clr>
            <a:srgbClr val="A4A3A4"/>
          </p15:clr>
        </p15:guide>
        <p15:guide id="3" orient="horz" pos="3660">
          <p15:clr>
            <a:srgbClr val="A4A3A4"/>
          </p15:clr>
        </p15:guide>
        <p15:guide id="4" orient="horz" pos="1459">
          <p15:clr>
            <a:srgbClr val="A4A3A4"/>
          </p15:clr>
        </p15:guide>
        <p15:guide id="5" pos="4610">
          <p15:clr>
            <a:srgbClr val="A4A3A4"/>
          </p15:clr>
        </p15:guide>
        <p15:guide id="6" pos="2971">
          <p15:clr>
            <a:srgbClr val="A4A3A4"/>
          </p15:clr>
        </p15:guide>
        <p15:guide id="7" pos="188">
          <p15:clr>
            <a:srgbClr val="A4A3A4"/>
          </p15:clr>
        </p15:guide>
        <p15:guide id="8" orient="horz" pos="399">
          <p15:clr>
            <a:srgbClr val="A4A3A4"/>
          </p15:clr>
        </p15:guide>
        <p15:guide id="9" pos="4937">
          <p15:clr>
            <a:srgbClr val="A4A3A4"/>
          </p15:clr>
        </p15:guide>
        <p15:guide id="10" pos="45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9694"/>
    <a:srgbClr val="FFFFFF"/>
    <a:srgbClr val="960000"/>
    <a:srgbClr val="96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656" autoAdjust="0"/>
    <p:restoredTop sz="94660"/>
  </p:normalViewPr>
  <p:slideViewPr>
    <p:cSldViewPr snapToGrid="0" showGuides="1">
      <p:cViewPr varScale="1">
        <p:scale>
          <a:sx n="103" d="100"/>
          <a:sy n="103" d="100"/>
        </p:scale>
        <p:origin x="2370" y="108"/>
      </p:cViewPr>
      <p:guideLst>
        <p:guide orient="horz" pos="332"/>
        <p:guide orient="horz" pos="528"/>
        <p:guide orient="horz" pos="3660"/>
        <p:guide orient="horz" pos="1459"/>
        <p:guide pos="4610"/>
        <p:guide pos="2971"/>
        <p:guide pos="188"/>
        <p:guide orient="horz" pos="399"/>
        <p:guide pos="4937"/>
        <p:guide pos="4581"/>
      </p:guideLst>
    </p:cSldViewPr>
  </p:slideViewPr>
  <p:outlineViewPr>
    <p:cViewPr>
      <p:scale>
        <a:sx n="100" d="100"/>
        <a:sy n="100" d="100"/>
      </p:scale>
      <p:origin x="0" y="1008"/>
    </p:cViewPr>
  </p:outlineViewPr>
  <p:notesTextViewPr>
    <p:cViewPr>
      <p:scale>
        <a:sx n="100" d="100"/>
        <a:sy n="100" d="100"/>
      </p:scale>
      <p:origin x="0" y="0"/>
    </p:cViewPr>
  </p:notesTextViewPr>
  <p:sorterViewPr>
    <p:cViewPr>
      <p:scale>
        <a:sx n="100" d="100"/>
        <a:sy n="100" d="100"/>
      </p:scale>
      <p:origin x="0" y="31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749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3" name="Rectangle 3"/>
          <p:cNvSpPr>
            <a:spLocks noGrp="1" noChangeArrowheads="1"/>
          </p:cNvSpPr>
          <p:nvPr>
            <p:ph type="dt" idx="1"/>
          </p:nvPr>
        </p:nvSpPr>
        <p:spPr bwMode="auto">
          <a:xfrm>
            <a:off x="3890963" y="0"/>
            <a:ext cx="28987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algn="r" eaLnBrk="0" hangingPunct="0">
              <a:defRPr>
                <a:latin typeface="Times" pitchFamily="1" charset="0"/>
                <a:ea typeface="+mn-ea"/>
                <a:cs typeface="+mn-cs"/>
              </a:defRPr>
            </a:lvl1pPr>
          </a:lstStyle>
          <a:p>
            <a:pPr>
              <a:defRPr/>
            </a:pPr>
            <a:endParaRPr lang="en-US"/>
          </a:p>
        </p:txBody>
      </p:sp>
      <p:sp>
        <p:nvSpPr>
          <p:cNvPr id="8196" name="Rectangle 4"/>
          <p:cNvSpPr>
            <a:spLocks noGrp="1" noRot="1" noChangeAspect="1" noChangeArrowheads="1" noTextEdit="1"/>
          </p:cNvSpPr>
          <p:nvPr>
            <p:ph type="sldImg" idx="2"/>
          </p:nvPr>
        </p:nvSpPr>
        <p:spPr bwMode="auto">
          <a:xfrm>
            <a:off x="901700" y="763588"/>
            <a:ext cx="4986338" cy="3740150"/>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53605" name="Rectangle 5"/>
          <p:cNvSpPr>
            <a:spLocks noGrp="1" noChangeArrowheads="1"/>
          </p:cNvSpPr>
          <p:nvPr>
            <p:ph type="body" sz="quarter" idx="3"/>
          </p:nvPr>
        </p:nvSpPr>
        <p:spPr bwMode="auto">
          <a:xfrm>
            <a:off x="915988" y="4732338"/>
            <a:ext cx="4957762" cy="4502150"/>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06" name="Rectangle 6"/>
          <p:cNvSpPr>
            <a:spLocks noGrp="1" noChangeArrowheads="1"/>
          </p:cNvSpPr>
          <p:nvPr>
            <p:ph type="ftr" sz="quarter" idx="4"/>
          </p:nvPr>
        </p:nvSpPr>
        <p:spPr bwMode="auto">
          <a:xfrm>
            <a:off x="0" y="9464675"/>
            <a:ext cx="29749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7" name="Rectangle 7"/>
          <p:cNvSpPr>
            <a:spLocks noGrp="1" noChangeArrowheads="1"/>
          </p:cNvSpPr>
          <p:nvPr>
            <p:ph type="sldNum" sz="quarter" idx="5"/>
          </p:nvPr>
        </p:nvSpPr>
        <p:spPr bwMode="auto">
          <a:xfrm>
            <a:off x="3890963" y="9464675"/>
            <a:ext cx="28987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algn="r" eaLnBrk="0" hangingPunct="0">
              <a:defRPr/>
            </a:lvl1pPr>
          </a:lstStyle>
          <a:p>
            <a:pPr>
              <a:defRPr/>
            </a:pPr>
            <a:fld id="{D9C3E3EA-DFF6-4FED-A327-0B330CCF1613}" type="slidenum">
              <a:rPr lang="en-US"/>
              <a:pPr>
                <a:defRPr/>
              </a:pPr>
              <a:t>‹#›</a:t>
            </a:fld>
            <a:endParaRPr lang="en-US"/>
          </a:p>
        </p:txBody>
      </p:sp>
    </p:spTree>
    <p:extLst>
      <p:ext uri="{BB962C8B-B14F-4D97-AF65-F5344CB8AC3E}">
        <p14:creationId xmlns:p14="http://schemas.microsoft.com/office/powerpoint/2010/main" val="1766851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pitchFamily="-105" charset="-128"/>
      </a:defRPr>
    </a:lvl1pPr>
    <a:lvl2pPr marL="4572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2pPr>
    <a:lvl3pPr marL="9144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3pPr>
    <a:lvl4pPr marL="13716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extLst>
      <p:ext uri="{BB962C8B-B14F-4D97-AF65-F5344CB8AC3E}">
        <p14:creationId xmlns:p14="http://schemas.microsoft.com/office/powerpoint/2010/main" val="16974222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LAYOUT">
    <p:spTree>
      <p:nvGrpSpPr>
        <p:cNvPr id="1" name=""/>
        <p:cNvGrpSpPr/>
        <p:nvPr/>
      </p:nvGrpSpPr>
      <p:grpSpPr>
        <a:xfrm>
          <a:off x="0" y="0"/>
          <a:ext cx="0" cy="0"/>
          <a:chOff x="0" y="0"/>
          <a:chExt cx="0" cy="0"/>
        </a:xfrm>
      </p:grpSpPr>
      <p:sp>
        <p:nvSpPr>
          <p:cNvPr id="11" name="Text Placeholder 10"/>
          <p:cNvSpPr>
            <a:spLocks noGrp="1"/>
          </p:cNvSpPr>
          <p:nvPr>
            <p:ph type="body" sz="quarter" idx="15"/>
          </p:nvPr>
        </p:nvSpPr>
        <p:spPr>
          <a:xfrm>
            <a:off x="292099" y="226221"/>
            <a:ext cx="8519391" cy="882143"/>
          </a:xfrm>
          <a:prstGeom prst="rect">
            <a:avLst/>
          </a:prstGeom>
        </p:spPr>
        <p:txBody>
          <a:bodyPr>
            <a:noAutofit/>
          </a:bodyPr>
          <a:lstStyle>
            <a:lvl5pPr>
              <a:defRPr/>
            </a:lvl5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smtClean="0"/>
          </a:p>
        </p:txBody>
      </p:sp>
      <p:sp>
        <p:nvSpPr>
          <p:cNvPr id="13" name="Text Placeholder 12"/>
          <p:cNvSpPr>
            <a:spLocks noGrp="1"/>
          </p:cNvSpPr>
          <p:nvPr>
            <p:ph type="body" sz="quarter" idx="16"/>
          </p:nvPr>
        </p:nvSpPr>
        <p:spPr>
          <a:xfrm>
            <a:off x="292100" y="5810250"/>
            <a:ext cx="8491538" cy="1047751"/>
          </a:xfrm>
        </p:spPr>
        <p:txBody>
          <a:bodyPr bIns="180000" anchor="b">
            <a:noAutofit/>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GB"/>
          </a:p>
        </p:txBody>
      </p:sp>
    </p:spTree>
    <p:extLst>
      <p:ext uri="{BB962C8B-B14F-4D97-AF65-F5344CB8AC3E}">
        <p14:creationId xmlns:p14="http://schemas.microsoft.com/office/powerpoint/2010/main" val="50081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9" descr="9032 BoE logo-R&amp;P 300dp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92000" y="2318400"/>
            <a:ext cx="2932712" cy="777138"/>
          </a:xfrm>
        </p:spPr>
        <p:txBody>
          <a:bodyPr lIns="0" tIns="0" rIns="0" bIns="0" anchor="t"/>
          <a:lstStyle>
            <a:lvl1pPr algn="l">
              <a:defRPr sz="2400" b="1">
                <a:solidFill>
                  <a:srgbClr val="960000"/>
                </a:solidFill>
                <a:latin typeface="Arial" panose="020B0604020202020204" pitchFamily="34" charset="0"/>
                <a:cs typeface="Arial" panose="020B0604020202020204" pitchFamily="34" charset="0"/>
              </a:defRPr>
            </a:lvl1pPr>
          </a:lstStyle>
          <a:p>
            <a:r>
              <a:rPr lang="en-GB" smtClean="0"/>
              <a:t>Click to edit Master title style</a:t>
            </a:r>
            <a:endParaRPr lang="en-GB" dirty="0"/>
          </a:p>
        </p:txBody>
      </p:sp>
      <p:sp>
        <p:nvSpPr>
          <p:cNvPr id="7" name="Text Placeholder 6"/>
          <p:cNvSpPr>
            <a:spLocks noGrp="1"/>
          </p:cNvSpPr>
          <p:nvPr>
            <p:ph type="body" sz="quarter" idx="13"/>
          </p:nvPr>
        </p:nvSpPr>
        <p:spPr>
          <a:xfrm>
            <a:off x="792000" y="3427200"/>
            <a:ext cx="5335151" cy="473681"/>
          </a:xfrm>
        </p:spPr>
        <p:txBody>
          <a:bodyPr/>
          <a:lstStyle/>
          <a:p>
            <a:pPr lvl="0"/>
            <a:r>
              <a:rPr lang="en-GB" smtClean="0"/>
              <a:t>Click to edit Master text styles</a:t>
            </a:r>
          </a:p>
        </p:txBody>
      </p:sp>
    </p:spTree>
    <p:extLst>
      <p:ext uri="{BB962C8B-B14F-4D97-AF65-F5344CB8AC3E}">
        <p14:creationId xmlns:p14="http://schemas.microsoft.com/office/powerpoint/2010/main" val="4000884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BECD48F-9AD5-4984-978B-467AA0B5B77C}" type="datetimeFigureOut">
              <a:rPr lang="en-GB"/>
              <a:pPr>
                <a:defRPr/>
              </a:pPr>
              <a:t>07/02/2019</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BD0C0CD-4C4E-4B65-B52B-9DB2682BF7D6}" type="slidenum">
              <a:rPr lang="en-GB"/>
              <a:pPr>
                <a:defRPr/>
              </a:pPr>
              <a:t>‹#›</a:t>
            </a:fld>
            <a:endParaRPr lang="en-GB"/>
          </a:p>
        </p:txBody>
      </p:sp>
      <p:sp>
        <p:nvSpPr>
          <p:cNvPr id="1030" name="Text Placeholder 8"/>
          <p:cNvSpPr>
            <a:spLocks noGrp="1"/>
          </p:cNvSpPr>
          <p:nvPr>
            <p:ph type="body" idx="1"/>
          </p:nvPr>
        </p:nvSpPr>
        <p:spPr bwMode="auto">
          <a:xfrm>
            <a:off x="457200" y="1600200"/>
            <a:ext cx="8229600"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smtClean="0"/>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bankofengland.co.uk/inflation-report/2019/february-2019"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www.bankofengland.co.uk/inflation-report/2019/february-2019" TargetMode="Externa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www.bankofengland.co.uk/inflation-report/2018/august-2018" TargetMode="External"/><Relationship Id="rId2" Type="http://schemas.openxmlformats.org/officeDocument/2006/relationships/hyperlink" Target="http://www.bankofengland.co.uk/inflation-report/2018/may-2018" TargetMode="Externa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792163" y="2317750"/>
            <a:ext cx="2932112" cy="777875"/>
          </a:xfrm>
        </p:spPr>
        <p:txBody>
          <a:bodyPr/>
          <a:lstStyle/>
          <a:p>
            <a:r>
              <a:rPr lang="en-GB" dirty="0" smtClean="0"/>
              <a:t>Inflation Report</a:t>
            </a:r>
            <a:br>
              <a:rPr lang="en-GB" dirty="0" smtClean="0"/>
            </a:br>
            <a:r>
              <a:rPr lang="en-GB" dirty="0" smtClean="0"/>
              <a:t>February 2019</a:t>
            </a:r>
          </a:p>
        </p:txBody>
      </p:sp>
      <p:sp>
        <p:nvSpPr>
          <p:cNvPr id="4099" name="Text Placeholder 2"/>
          <p:cNvSpPr>
            <a:spLocks noGrp="1"/>
          </p:cNvSpPr>
          <p:nvPr>
            <p:ph type="body" sz="quarter" idx="13"/>
          </p:nvPr>
        </p:nvSpPr>
        <p:spPr>
          <a:xfrm>
            <a:off x="792163" y="3427413"/>
            <a:ext cx="5335587" cy="473075"/>
          </a:xfrm>
        </p:spPr>
        <p:txBody>
          <a:bodyPr/>
          <a:lstStyle/>
          <a:p>
            <a:pPr lvl="2"/>
            <a:r>
              <a:rPr lang="en-GB" sz="2400" dirty="0"/>
              <a:t>Prospects for inflation</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5.E </a:t>
            </a:r>
            <a:r>
              <a:rPr lang="en-GB" dirty="0">
                <a:solidFill>
                  <a:schemeClr val="tx1"/>
                </a:solidFill>
              </a:rPr>
              <a:t>Indicative projections consistent with the MPC’s </a:t>
            </a:r>
            <a:r>
              <a:rPr lang="en-GB" dirty="0" smtClean="0">
                <a:solidFill>
                  <a:schemeClr val="tx1"/>
                </a:solidFill>
              </a:rPr>
              <a:t>modal projections</a:t>
            </a:r>
            <a:r>
              <a:rPr lang="en-GB" baseline="30000" dirty="0" smtClean="0">
                <a:solidFill>
                  <a:schemeClr val="tx1"/>
                </a:solidFill>
              </a:rPr>
              <a:t>(a</a:t>
            </a:r>
            <a:r>
              <a:rPr lang="en-GB" baseline="30000" dirty="0">
                <a:solidFill>
                  <a:schemeClr val="tx1"/>
                </a:solidFill>
              </a:rPr>
              <a:t>)</a:t>
            </a:r>
          </a:p>
        </p:txBody>
      </p:sp>
      <p:sp>
        <p:nvSpPr>
          <p:cNvPr id="5" name="Text Placeholder 4"/>
          <p:cNvSpPr>
            <a:spLocks noGrp="1"/>
          </p:cNvSpPr>
          <p:nvPr>
            <p:ph type="body" sz="quarter" idx="16"/>
          </p:nvPr>
        </p:nvSpPr>
        <p:spPr>
          <a:xfrm>
            <a:off x="292100" y="5861455"/>
            <a:ext cx="8491538" cy="1047751"/>
          </a:xfrm>
        </p:spPr>
        <p:txBody>
          <a:bodyPr/>
          <a:lstStyle/>
          <a:p>
            <a:r>
              <a:rPr lang="en-GB" dirty="0"/>
              <a:t>(a)	These projections are produced by Bank staff for the MPC to be consistent with the MPC’s modal projections for GDP growth, CPI inflation and unemployment. Figures in parentheses show the corresponding projections in the November 2018 </a:t>
            </a:r>
            <a:r>
              <a:rPr lang="en-GB" i="1" dirty="0"/>
              <a:t>Inflation Report</a:t>
            </a:r>
            <a:r>
              <a:rPr lang="en-GB" dirty="0"/>
              <a:t>. </a:t>
            </a:r>
          </a:p>
          <a:p>
            <a:r>
              <a:rPr lang="en-GB" dirty="0"/>
              <a:t>(b)	Chained-volume measure. Includes non-profit institutions serving households. </a:t>
            </a:r>
          </a:p>
          <a:p>
            <a:r>
              <a:rPr lang="en-GB" dirty="0"/>
              <a:t>(c)	Chained-volume measure. </a:t>
            </a:r>
          </a:p>
          <a:p>
            <a:r>
              <a:rPr lang="en-GB" dirty="0"/>
              <a:t>(d)	Chained-volume measure. Whole-economy measure. Includes new dwellings, improvements and spending on services associated with the sale and purchase of property. </a:t>
            </a:r>
          </a:p>
          <a:p>
            <a:r>
              <a:rPr lang="en-GB" dirty="0"/>
              <a:t>(e)	Chained-volume measure. The historical data exclude the impact of missing trader intra-community (MTIC) fraud. </a:t>
            </a:r>
          </a:p>
          <a:p>
            <a:r>
              <a:rPr lang="en-GB" dirty="0"/>
              <a:t>(f)	Total available household resources deflated by the consumer expenditure deflator. </a:t>
            </a:r>
          </a:p>
          <a:p>
            <a:r>
              <a:rPr lang="en-GB" dirty="0"/>
              <a:t>(g)	Whole-economy total pay. </a:t>
            </a:r>
          </a:p>
        </p:txBody>
      </p:sp>
      <p:pic>
        <p:nvPicPr>
          <p:cNvPr id="2" name="Picture 1"/>
          <p:cNvPicPr>
            <a:picLocks noChangeAspect="1"/>
          </p:cNvPicPr>
          <p:nvPr/>
        </p:nvPicPr>
        <p:blipFill>
          <a:blip r:embed="rId2"/>
          <a:stretch>
            <a:fillRect/>
          </a:stretch>
        </p:blipFill>
        <p:spPr>
          <a:xfrm>
            <a:off x="698857" y="1176725"/>
            <a:ext cx="7330298" cy="4381912"/>
          </a:xfrm>
          <a:prstGeom prst="rect">
            <a:avLst/>
          </a:prstGeom>
        </p:spPr>
      </p:pic>
    </p:spTree>
    <p:extLst>
      <p:ext uri="{BB962C8B-B14F-4D97-AF65-F5344CB8AC3E}">
        <p14:creationId xmlns:p14="http://schemas.microsoft.com/office/powerpoint/2010/main" val="234244053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t>
            </a:r>
            <a:r>
              <a:rPr lang="en-GB" b="1" dirty="0" smtClean="0"/>
              <a:t>5.6 </a:t>
            </a:r>
            <a:r>
              <a:rPr lang="en-GB" dirty="0" smtClean="0">
                <a:solidFill>
                  <a:schemeClr val="tx1"/>
                </a:solidFill>
              </a:rPr>
              <a:t>Sterling oil price</a:t>
            </a:r>
            <a:r>
              <a:rPr lang="en-GB" baseline="30000" dirty="0" smtClean="0">
                <a:solidFill>
                  <a:schemeClr val="tx1"/>
                </a:solidFill>
              </a:rPr>
              <a:t>(a</a:t>
            </a:r>
            <a:r>
              <a:rPr lang="en-GB" baseline="30000" dirty="0">
                <a:solidFill>
                  <a:schemeClr val="tx1"/>
                </a:solidFill>
              </a:rPr>
              <a:t>)</a:t>
            </a:r>
          </a:p>
        </p:txBody>
      </p:sp>
      <p:sp>
        <p:nvSpPr>
          <p:cNvPr id="5" name="Text Placeholder 4"/>
          <p:cNvSpPr>
            <a:spLocks noGrp="1"/>
          </p:cNvSpPr>
          <p:nvPr>
            <p:ph type="body" sz="quarter" idx="16"/>
          </p:nvPr>
        </p:nvSpPr>
        <p:spPr/>
        <p:txBody>
          <a:bodyPr/>
          <a:lstStyle/>
          <a:p>
            <a:r>
              <a:rPr lang="en-GB" dirty="0"/>
              <a:t>Sources: Bank of England, Bloomberg Finance L.P., </a:t>
            </a:r>
            <a:r>
              <a:rPr lang="en-GB" dirty="0" err="1"/>
              <a:t>Eikon</a:t>
            </a:r>
            <a:r>
              <a:rPr lang="en-GB" dirty="0"/>
              <a:t> from </a:t>
            </a:r>
            <a:r>
              <a:rPr lang="en-GB" dirty="0" err="1"/>
              <a:t>Refinitiv</a:t>
            </a:r>
            <a:r>
              <a:rPr lang="en-GB" dirty="0"/>
              <a:t> and Bank calculations.</a:t>
            </a:r>
          </a:p>
          <a:p>
            <a:endParaRPr lang="en-GB" dirty="0"/>
          </a:p>
          <a:p>
            <a:r>
              <a:rPr lang="en-GB" dirty="0"/>
              <a:t>(a)	US dollar Brent forward prices for delivery in 10–25 days’ time converted into sterling.</a:t>
            </a:r>
          </a:p>
          <a:p>
            <a:r>
              <a:rPr lang="en-GB" dirty="0"/>
              <a:t>(b)	Fifteen working day averages to 24 October 2018 and 30 January 2019 respectively.</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05045" y="1310158"/>
            <a:ext cx="6195988" cy="4298298"/>
          </a:xfrm>
          <a:prstGeom prst="rect">
            <a:avLst/>
          </a:prstGeom>
        </p:spPr>
      </p:pic>
    </p:spTree>
    <p:extLst>
      <p:ext uri="{BB962C8B-B14F-4D97-AF65-F5344CB8AC3E}">
        <p14:creationId xmlns:p14="http://schemas.microsoft.com/office/powerpoint/2010/main" val="348396128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a:t>
            </a:r>
            <a:r>
              <a:rPr lang="en-GB" b="1" dirty="0" smtClean="0"/>
              <a:t>5.F </a:t>
            </a:r>
            <a:r>
              <a:rPr lang="en-GB" dirty="0">
                <a:solidFill>
                  <a:schemeClr val="tx1"/>
                </a:solidFill>
              </a:rPr>
              <a:t>Q4 CPI inflation</a:t>
            </a:r>
          </a:p>
        </p:txBody>
      </p:sp>
      <p:sp>
        <p:nvSpPr>
          <p:cNvPr id="5" name="Text Placeholder 4"/>
          <p:cNvSpPr>
            <a:spLocks noGrp="1"/>
          </p:cNvSpPr>
          <p:nvPr>
            <p:ph type="body" sz="quarter" idx="16"/>
          </p:nvPr>
        </p:nvSpPr>
        <p:spPr/>
        <p:txBody>
          <a:bodyPr/>
          <a:lstStyle/>
          <a:p>
            <a:pPr marL="0" indent="0"/>
            <a:r>
              <a:rPr lang="en-GB" dirty="0"/>
              <a:t>The table shows projections for Q4 four‑quarter CPI inflation. The figures in parentheses show the corresponding projections in the November 2018 </a:t>
            </a:r>
            <a:r>
              <a:rPr lang="en-GB" i="1" dirty="0"/>
              <a:t>Inflation Report</a:t>
            </a:r>
            <a:r>
              <a:rPr lang="en-GB" dirty="0"/>
              <a:t>. The projections have been conditioned on the assumptions in </a:t>
            </a:r>
            <a:r>
              <a:rPr lang="en-GB" b="1" dirty="0"/>
              <a:t>Table 5.B </a:t>
            </a:r>
            <a:r>
              <a:rPr lang="en-GB" dirty="0"/>
              <a:t>footnote (b).</a:t>
            </a:r>
          </a:p>
        </p:txBody>
      </p:sp>
      <p:pic>
        <p:nvPicPr>
          <p:cNvPr id="2" name="Picture 1"/>
          <p:cNvPicPr>
            <a:picLocks noChangeAspect="1"/>
          </p:cNvPicPr>
          <p:nvPr/>
        </p:nvPicPr>
        <p:blipFill>
          <a:blip r:embed="rId2"/>
          <a:stretch>
            <a:fillRect/>
          </a:stretch>
        </p:blipFill>
        <p:spPr>
          <a:xfrm>
            <a:off x="423447" y="2086345"/>
            <a:ext cx="8328735" cy="1810595"/>
          </a:xfrm>
          <a:prstGeom prst="rect">
            <a:avLst/>
          </a:prstGeom>
        </p:spPr>
      </p:pic>
    </p:spTree>
    <p:extLst>
      <p:ext uri="{BB962C8B-B14F-4D97-AF65-F5344CB8AC3E}">
        <p14:creationId xmlns:p14="http://schemas.microsoft.com/office/powerpoint/2010/main" val="366409454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a:t>
            </a:r>
            <a:r>
              <a:rPr lang="en-GB" b="1" dirty="0" smtClean="0"/>
              <a:t>5.G </a:t>
            </a:r>
            <a:r>
              <a:rPr lang="en-GB" dirty="0">
                <a:solidFill>
                  <a:schemeClr val="tx1"/>
                </a:solidFill>
              </a:rPr>
              <a:t>Annual average GDP growth rates of modal, median </a:t>
            </a:r>
            <a:r>
              <a:rPr lang="en-GB" dirty="0" smtClean="0">
                <a:solidFill>
                  <a:schemeClr val="tx1"/>
                </a:solidFill>
              </a:rPr>
              <a:t>and mean </a:t>
            </a:r>
            <a:r>
              <a:rPr lang="en-GB" dirty="0">
                <a:solidFill>
                  <a:schemeClr val="tx1"/>
                </a:solidFill>
              </a:rPr>
              <a:t>paths</a:t>
            </a:r>
            <a:r>
              <a:rPr lang="en-GB" baseline="30000" dirty="0">
                <a:solidFill>
                  <a:schemeClr val="tx1"/>
                </a:solidFill>
              </a:rPr>
              <a:t>(a)</a:t>
            </a:r>
          </a:p>
        </p:txBody>
      </p:sp>
      <p:sp>
        <p:nvSpPr>
          <p:cNvPr id="5" name="Text Placeholder 4"/>
          <p:cNvSpPr>
            <a:spLocks noGrp="1"/>
          </p:cNvSpPr>
          <p:nvPr>
            <p:ph type="body" sz="quarter" idx="16"/>
          </p:nvPr>
        </p:nvSpPr>
        <p:spPr/>
        <p:txBody>
          <a:bodyPr/>
          <a:lstStyle/>
          <a:p>
            <a:r>
              <a:rPr lang="en-GB" dirty="0"/>
              <a:t>(a)	The table shows the projections for annual average GDP growth rates of modal, median and mean projections for four‑quarter growth of real GDP implied by the fan chart. The figures in parentheses show the corresponding projections in the November 2018 </a:t>
            </a:r>
            <a:r>
              <a:rPr lang="en-GB" i="1" dirty="0"/>
              <a:t>Inflation Report </a:t>
            </a:r>
            <a:r>
              <a:rPr lang="en-GB" dirty="0"/>
              <a:t>excluding the </a:t>
            </a:r>
            <a:r>
              <a:rPr lang="en-GB" dirty="0" err="1"/>
              <a:t>backcast</a:t>
            </a:r>
            <a:r>
              <a:rPr lang="en-GB" dirty="0"/>
              <a:t>. The projections have been conditioned on the assumptions in </a:t>
            </a:r>
            <a:r>
              <a:rPr lang="en-GB" b="1" dirty="0"/>
              <a:t>Table 5.B </a:t>
            </a:r>
            <a:r>
              <a:rPr lang="en-GB" dirty="0"/>
              <a:t>footnote (b).</a:t>
            </a:r>
          </a:p>
        </p:txBody>
      </p:sp>
      <p:pic>
        <p:nvPicPr>
          <p:cNvPr id="2" name="Picture 1"/>
          <p:cNvPicPr>
            <a:picLocks noChangeAspect="1"/>
          </p:cNvPicPr>
          <p:nvPr/>
        </p:nvPicPr>
        <p:blipFill>
          <a:blip r:embed="rId2"/>
          <a:stretch>
            <a:fillRect/>
          </a:stretch>
        </p:blipFill>
        <p:spPr>
          <a:xfrm>
            <a:off x="423447" y="2122775"/>
            <a:ext cx="8278696" cy="1755735"/>
          </a:xfrm>
          <a:prstGeom prst="rect">
            <a:avLst/>
          </a:prstGeom>
        </p:spPr>
      </p:pic>
    </p:spTree>
    <p:extLst>
      <p:ext uri="{BB962C8B-B14F-4D97-AF65-F5344CB8AC3E}">
        <p14:creationId xmlns:p14="http://schemas.microsoft.com/office/powerpoint/2010/main" val="308345125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5.7 </a:t>
            </a:r>
            <a:r>
              <a:rPr lang="en-GB" dirty="0">
                <a:solidFill>
                  <a:schemeClr val="tx1"/>
                </a:solidFill>
              </a:rPr>
              <a:t>P</a:t>
            </a:r>
            <a:r>
              <a:rPr lang="en-GB" dirty="0" smtClean="0">
                <a:solidFill>
                  <a:schemeClr val="tx1"/>
                </a:solidFill>
              </a:rPr>
              <a:t>rojected probabilities of GDP growth in 2020 Q1 (central 90% of the distribution)</a:t>
            </a:r>
            <a:r>
              <a:rPr lang="en-GB" baseline="30000" dirty="0" smtClean="0">
                <a:solidFill>
                  <a:schemeClr val="tx1"/>
                </a:solidFill>
              </a:rPr>
              <a:t>(a</a:t>
            </a:r>
            <a:r>
              <a:rPr lang="en-GB" baseline="30000" dirty="0">
                <a:solidFill>
                  <a:schemeClr val="tx1"/>
                </a:solidFill>
              </a:rPr>
              <a:t>)</a:t>
            </a:r>
          </a:p>
        </p:txBody>
      </p:sp>
      <p:sp>
        <p:nvSpPr>
          <p:cNvPr id="5" name="Text Placeholder 4"/>
          <p:cNvSpPr>
            <a:spLocks noGrp="1"/>
          </p:cNvSpPr>
          <p:nvPr>
            <p:ph type="body" sz="quarter" idx="16"/>
          </p:nvPr>
        </p:nvSpPr>
        <p:spPr/>
        <p:txBody>
          <a:bodyPr/>
          <a:lstStyle/>
          <a:p>
            <a:r>
              <a:rPr lang="en-GB" dirty="0"/>
              <a:t>(a)	</a:t>
            </a:r>
            <a:r>
              <a:rPr lang="en-GB" b="1" dirty="0"/>
              <a:t>Chart 5.7 </a:t>
            </a:r>
            <a:r>
              <a:rPr lang="en-GB" dirty="0"/>
              <a:t>represents the cross‑section of the GDP growth fan chart in 2020 Q1 for the market interest rate projection. The grey outline represents the corresponding cross‑section of the </a:t>
            </a:r>
            <a:r>
              <a:rPr lang="en-GB" dirty="0" smtClean="0"/>
              <a:t>November </a:t>
            </a:r>
            <a:r>
              <a:rPr lang="en-GB" dirty="0"/>
              <a:t>2018 </a:t>
            </a:r>
            <a:r>
              <a:rPr lang="en-GB" i="1" dirty="0"/>
              <a:t>Inflation Report </a:t>
            </a:r>
            <a:r>
              <a:rPr lang="en-GB" dirty="0"/>
              <a:t>fan chart for the market interest rate projection. The projections have been conditioned on the assumptions in </a:t>
            </a:r>
            <a:r>
              <a:rPr lang="en-GB" b="1" dirty="0"/>
              <a:t>Table 5.B </a:t>
            </a:r>
            <a:r>
              <a:rPr lang="en-GB" dirty="0"/>
              <a:t>footnote (b). The coloured bands in </a:t>
            </a:r>
            <a:r>
              <a:rPr lang="en-GB" b="1" dirty="0"/>
              <a:t>Chart 5.7 </a:t>
            </a:r>
            <a:r>
              <a:rPr lang="en-GB" dirty="0"/>
              <a:t>have a similar interpretation to those on the fan charts. Like the fan charts, they portray the central 90% of the probability distribution.</a:t>
            </a:r>
          </a:p>
          <a:p>
            <a:r>
              <a:rPr lang="en-GB" dirty="0"/>
              <a:t>(b)	Average probability within each band; the figures on the y‑axis indicate the probability of growth being within ±0.05 percentage points of any given growth rate, specified to one decimal place.</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83461" y="1608558"/>
            <a:ext cx="6108815" cy="3701498"/>
          </a:xfrm>
          <a:prstGeom prst="rect">
            <a:avLst/>
          </a:prstGeom>
        </p:spPr>
      </p:pic>
    </p:spTree>
    <p:extLst>
      <p:ext uri="{BB962C8B-B14F-4D97-AF65-F5344CB8AC3E}">
        <p14:creationId xmlns:p14="http://schemas.microsoft.com/office/powerpoint/2010/main" val="15411611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t>
            </a:r>
            <a:r>
              <a:rPr lang="en-GB" b="1" dirty="0" smtClean="0"/>
              <a:t>5.8 </a:t>
            </a:r>
            <a:r>
              <a:rPr lang="en-GB" dirty="0">
                <a:solidFill>
                  <a:schemeClr val="tx1"/>
                </a:solidFill>
              </a:rPr>
              <a:t>Unemployment projection based on market interest</a:t>
            </a:r>
          </a:p>
          <a:p>
            <a:pPr lvl="1"/>
            <a:r>
              <a:rPr lang="en-GB" dirty="0">
                <a:solidFill>
                  <a:schemeClr val="tx1"/>
                </a:solidFill>
              </a:rPr>
              <a:t>rate expectations, other policy measures as announced</a:t>
            </a:r>
          </a:p>
        </p:txBody>
      </p:sp>
      <p:sp>
        <p:nvSpPr>
          <p:cNvPr id="5" name="Text Placeholder 4"/>
          <p:cNvSpPr>
            <a:spLocks noGrp="1"/>
          </p:cNvSpPr>
          <p:nvPr>
            <p:ph type="body" sz="quarter" idx="16"/>
          </p:nvPr>
        </p:nvSpPr>
        <p:spPr>
          <a:xfrm>
            <a:off x="292100" y="5810250"/>
            <a:ext cx="8446864" cy="1047751"/>
          </a:xfrm>
        </p:spPr>
        <p:txBody>
          <a:bodyPr/>
          <a:lstStyle/>
          <a:p>
            <a:pPr indent="0"/>
            <a:r>
              <a:rPr lang="en-GB" dirty="0"/>
              <a:t>The fan chart depicts the probability of various outcomes for LFS unemployment. It has been conditioned on the assumptions in </a:t>
            </a:r>
            <a:r>
              <a:rPr lang="en-GB" b="1" dirty="0"/>
              <a:t>Table 5.B </a:t>
            </a:r>
            <a:r>
              <a:rPr lang="en-GB" dirty="0"/>
              <a:t>footnote (b). The coloured bands have the same interpretation as in </a:t>
            </a:r>
            <a:r>
              <a:rPr lang="en-GB" b="1" dirty="0"/>
              <a:t>Chart 5.1</a:t>
            </a:r>
            <a:r>
              <a:rPr lang="en-GB" dirty="0"/>
              <a:t>, and portray 90% of the probability distribution. The calibration of this fan chart takes account of the likely path dependency of the economy, where, for example, it is judged that shocks to unemployment in one quarter will continue to have some effect on unemployment in successive quarters. The fan begins in 2018 Q4, a quarter earlier than the fan for CPI inflation. That is because Q4 is a staff projection for the unemployment rate, based in part on data for October and November. The unemployment rate was 4.0% in the three months to November, and is projected to be 4.0% in Q4 as a whole. A significant proportion of this distribution lies below Bank staff’s current estimate of the long-term equilibrium unemployment rate. There is therefore uncertainty about the precise calibration of this fan chart.</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82714" y="1642086"/>
            <a:ext cx="6102109" cy="3634442"/>
          </a:xfrm>
          <a:prstGeom prst="rect">
            <a:avLst/>
          </a:prstGeom>
        </p:spPr>
      </p:pic>
    </p:spTree>
    <p:extLst>
      <p:ext uri="{BB962C8B-B14F-4D97-AF65-F5344CB8AC3E}">
        <p14:creationId xmlns:p14="http://schemas.microsoft.com/office/powerpoint/2010/main" val="380734505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t>
            </a:r>
            <a:r>
              <a:rPr lang="en-GB" b="1" dirty="0" smtClean="0"/>
              <a:t>5.9 </a:t>
            </a:r>
            <a:r>
              <a:rPr lang="en-GB" dirty="0">
                <a:solidFill>
                  <a:schemeClr val="tx1"/>
                </a:solidFill>
              </a:rPr>
              <a:t>Inflation probabilities relative to the target</a:t>
            </a:r>
          </a:p>
        </p:txBody>
      </p:sp>
      <p:sp>
        <p:nvSpPr>
          <p:cNvPr id="5" name="Text Placeholder 4"/>
          <p:cNvSpPr>
            <a:spLocks noGrp="1"/>
          </p:cNvSpPr>
          <p:nvPr>
            <p:ph type="body" sz="quarter" idx="16"/>
          </p:nvPr>
        </p:nvSpPr>
        <p:spPr/>
        <p:txBody>
          <a:bodyPr/>
          <a:lstStyle/>
          <a:p>
            <a:pPr marL="0" indent="0"/>
            <a:r>
              <a:rPr lang="en-GB" dirty="0"/>
              <a:t>The February and November swathes in this chart are derived from the same distributions as </a:t>
            </a:r>
            <a:r>
              <a:rPr lang="en-GB" b="1" dirty="0"/>
              <a:t>Charts 5.2 </a:t>
            </a:r>
            <a:r>
              <a:rPr lang="en-GB" dirty="0"/>
              <a:t>and</a:t>
            </a:r>
            <a:r>
              <a:rPr lang="en-GB" b="1" dirty="0"/>
              <a:t> 5.3 </a:t>
            </a:r>
            <a:r>
              <a:rPr lang="en-GB" dirty="0"/>
              <a:t>respectively. They indicate the assessed probability of inflation relative to the target in each quarter of the forecast period. The 5 percentage points width of the swathes reflects the fact that there is uncertainty about the precise probability in any given quarter, but they should not be interpreted as confidence intervals.</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62690" y="1632529"/>
            <a:ext cx="6578207" cy="4097130"/>
          </a:xfrm>
          <a:prstGeom prst="rect">
            <a:avLst/>
          </a:prstGeom>
        </p:spPr>
      </p:pic>
    </p:spTree>
    <p:extLst>
      <p:ext uri="{BB962C8B-B14F-4D97-AF65-F5344CB8AC3E}">
        <p14:creationId xmlns:p14="http://schemas.microsoft.com/office/powerpoint/2010/main" val="107203469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5.10 </a:t>
            </a:r>
            <a:r>
              <a:rPr lang="en-GB" dirty="0">
                <a:solidFill>
                  <a:schemeClr val="tx1"/>
                </a:solidFill>
              </a:rPr>
              <a:t>GDP projection based on constant nominal interest rates </a:t>
            </a:r>
            <a:r>
              <a:rPr lang="en-GB" dirty="0" smtClean="0">
                <a:solidFill>
                  <a:schemeClr val="tx1"/>
                </a:solidFill>
              </a:rPr>
              <a:t>at 0.75%, </a:t>
            </a:r>
            <a:r>
              <a:rPr lang="en-GB" dirty="0">
                <a:solidFill>
                  <a:schemeClr val="tx1"/>
                </a:solidFill>
              </a:rPr>
              <a:t>other policy measures as announced</a:t>
            </a:r>
          </a:p>
        </p:txBody>
      </p:sp>
      <p:sp>
        <p:nvSpPr>
          <p:cNvPr id="5" name="Text Placeholder 4"/>
          <p:cNvSpPr>
            <a:spLocks noGrp="1"/>
          </p:cNvSpPr>
          <p:nvPr>
            <p:ph type="body" sz="quarter" idx="16"/>
          </p:nvPr>
        </p:nvSpPr>
        <p:spPr/>
        <p:txBody>
          <a:bodyPr/>
          <a:lstStyle/>
          <a:p>
            <a:r>
              <a:rPr lang="en-GB" dirty="0"/>
              <a:t>See footnote to </a:t>
            </a:r>
            <a:r>
              <a:rPr lang="en-GB" b="1" dirty="0"/>
              <a:t>Chart 5.1</a:t>
            </a:r>
            <a:r>
              <a:rPr lang="en-GB" dirty="0"/>
              <a:t>.</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17767" y="1645439"/>
            <a:ext cx="6128932" cy="3627736"/>
          </a:xfrm>
          <a:prstGeom prst="rect">
            <a:avLst/>
          </a:prstGeom>
        </p:spPr>
      </p:pic>
    </p:spTree>
    <p:extLst>
      <p:ext uri="{BB962C8B-B14F-4D97-AF65-F5344CB8AC3E}">
        <p14:creationId xmlns:p14="http://schemas.microsoft.com/office/powerpoint/2010/main" val="48515038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t>
            </a:r>
            <a:r>
              <a:rPr lang="en-GB" b="1" dirty="0" smtClean="0"/>
              <a:t>5.11 </a:t>
            </a:r>
            <a:r>
              <a:rPr lang="en-GB" dirty="0">
                <a:solidFill>
                  <a:schemeClr val="tx1"/>
                </a:solidFill>
              </a:rPr>
              <a:t>CPI inflation projection based on constant nominal interest rates </a:t>
            </a:r>
            <a:r>
              <a:rPr lang="en-GB" dirty="0" smtClean="0">
                <a:solidFill>
                  <a:schemeClr val="tx1"/>
                </a:solidFill>
              </a:rPr>
              <a:t>at 0.75%, </a:t>
            </a:r>
            <a:r>
              <a:rPr lang="en-GB" dirty="0">
                <a:solidFill>
                  <a:schemeClr val="tx1"/>
                </a:solidFill>
              </a:rPr>
              <a:t>other policy measures as announced</a:t>
            </a:r>
          </a:p>
        </p:txBody>
      </p:sp>
      <p:sp>
        <p:nvSpPr>
          <p:cNvPr id="5" name="Text Placeholder 4"/>
          <p:cNvSpPr>
            <a:spLocks noGrp="1"/>
          </p:cNvSpPr>
          <p:nvPr>
            <p:ph type="body" sz="quarter" idx="16"/>
          </p:nvPr>
        </p:nvSpPr>
        <p:spPr/>
        <p:txBody>
          <a:bodyPr/>
          <a:lstStyle/>
          <a:p>
            <a:r>
              <a:rPr lang="en-GB" dirty="0"/>
              <a:t>See footnote to </a:t>
            </a:r>
            <a:r>
              <a:rPr lang="en-GB" b="1" dirty="0"/>
              <a:t>Chart </a:t>
            </a:r>
            <a:r>
              <a:rPr lang="en-GB" b="1" dirty="0" smtClean="0"/>
              <a:t>5.2</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63345" y="1872697"/>
            <a:ext cx="6149048" cy="3634442"/>
          </a:xfrm>
          <a:prstGeom prst="rect">
            <a:avLst/>
          </a:prstGeom>
        </p:spPr>
      </p:pic>
    </p:spTree>
    <p:extLst>
      <p:ext uri="{BB962C8B-B14F-4D97-AF65-F5344CB8AC3E}">
        <p14:creationId xmlns:p14="http://schemas.microsoft.com/office/powerpoint/2010/main" val="11287294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t>
            </a:r>
            <a:r>
              <a:rPr lang="en-GB" b="1" dirty="0" smtClean="0"/>
              <a:t>5.12 </a:t>
            </a:r>
            <a:r>
              <a:rPr lang="en-GB" dirty="0">
                <a:solidFill>
                  <a:schemeClr val="tx1"/>
                </a:solidFill>
              </a:rPr>
              <a:t>Unemployment rate projection based on constant nominal interest rates </a:t>
            </a:r>
            <a:r>
              <a:rPr lang="en-GB" dirty="0" smtClean="0">
                <a:solidFill>
                  <a:schemeClr val="tx1"/>
                </a:solidFill>
              </a:rPr>
              <a:t>at 0.75%,</a:t>
            </a:r>
            <a:r>
              <a:rPr lang="en-GB" dirty="0" smtClean="0">
                <a:solidFill>
                  <a:srgbClr val="FF0000"/>
                </a:solidFill>
              </a:rPr>
              <a:t> </a:t>
            </a:r>
            <a:r>
              <a:rPr lang="en-GB" dirty="0">
                <a:solidFill>
                  <a:schemeClr val="tx1"/>
                </a:solidFill>
              </a:rPr>
              <a:t>other policy measures as announced</a:t>
            </a:r>
          </a:p>
        </p:txBody>
      </p:sp>
      <p:sp>
        <p:nvSpPr>
          <p:cNvPr id="5" name="Text Placeholder 4"/>
          <p:cNvSpPr>
            <a:spLocks noGrp="1"/>
          </p:cNvSpPr>
          <p:nvPr>
            <p:ph type="body" sz="quarter" idx="16"/>
          </p:nvPr>
        </p:nvSpPr>
        <p:spPr/>
        <p:txBody>
          <a:bodyPr/>
          <a:lstStyle/>
          <a:p>
            <a:r>
              <a:rPr lang="en-GB" dirty="0"/>
              <a:t>See footnote to </a:t>
            </a:r>
            <a:r>
              <a:rPr lang="en-GB" b="1" dirty="0"/>
              <a:t>Chart </a:t>
            </a:r>
            <a:r>
              <a:rPr lang="en-GB" b="1" dirty="0" smtClean="0"/>
              <a:t>5.8</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9999" y="1915655"/>
            <a:ext cx="6102109" cy="3634442"/>
          </a:xfrm>
          <a:prstGeom prst="rect">
            <a:avLst/>
          </a:prstGeom>
        </p:spPr>
      </p:pic>
    </p:spTree>
    <p:extLst>
      <p:ext uri="{BB962C8B-B14F-4D97-AF65-F5344CB8AC3E}">
        <p14:creationId xmlns:p14="http://schemas.microsoft.com/office/powerpoint/2010/main" val="67169341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a:t>
            </a:r>
            <a:r>
              <a:rPr lang="en-GB" b="1" dirty="0" smtClean="0"/>
              <a:t>5.A </a:t>
            </a:r>
            <a:r>
              <a:rPr lang="en-GB" dirty="0">
                <a:solidFill>
                  <a:schemeClr val="tx1"/>
                </a:solidFill>
              </a:rPr>
              <a:t>Conditioning path for Bank Rate implied by </a:t>
            </a:r>
            <a:r>
              <a:rPr lang="en-GB" dirty="0" smtClean="0">
                <a:solidFill>
                  <a:schemeClr val="tx1"/>
                </a:solidFill>
              </a:rPr>
              <a:t>forward market </a:t>
            </a:r>
            <a:r>
              <a:rPr lang="en-GB" dirty="0">
                <a:solidFill>
                  <a:schemeClr val="tx1"/>
                </a:solidFill>
              </a:rPr>
              <a:t>interest rates</a:t>
            </a:r>
            <a:r>
              <a:rPr lang="en-GB" baseline="30000" dirty="0">
                <a:solidFill>
                  <a:schemeClr val="tx1"/>
                </a:solidFill>
              </a:rPr>
              <a:t>(a)</a:t>
            </a:r>
          </a:p>
        </p:txBody>
      </p:sp>
      <p:sp>
        <p:nvSpPr>
          <p:cNvPr id="5" name="Text Placeholder 4"/>
          <p:cNvSpPr>
            <a:spLocks noGrp="1"/>
          </p:cNvSpPr>
          <p:nvPr>
            <p:ph type="body" sz="quarter" idx="16"/>
          </p:nvPr>
        </p:nvSpPr>
        <p:spPr/>
        <p:txBody>
          <a:bodyPr/>
          <a:lstStyle/>
          <a:p>
            <a:endParaRPr lang="en-GB" dirty="0"/>
          </a:p>
          <a:p>
            <a:r>
              <a:rPr lang="en-GB" dirty="0"/>
              <a:t>(a)	The data are 15 working day averages of one‑day forward rates to 30 January 2019 and 24 October 2018 respectively. The curve is based on overnight index swap rates.</a:t>
            </a:r>
          </a:p>
          <a:p>
            <a:r>
              <a:rPr lang="en-GB" dirty="0"/>
              <a:t>(b)	February figure for 2019 Q1 is an average of realised overnight rates to 30 January 2019, and forward rates thereafter.</a:t>
            </a:r>
          </a:p>
        </p:txBody>
      </p:sp>
      <p:pic>
        <p:nvPicPr>
          <p:cNvPr id="2" name="Picture 1"/>
          <p:cNvPicPr>
            <a:picLocks noChangeAspect="1"/>
          </p:cNvPicPr>
          <p:nvPr/>
        </p:nvPicPr>
        <p:blipFill>
          <a:blip r:embed="rId2"/>
          <a:stretch>
            <a:fillRect/>
          </a:stretch>
        </p:blipFill>
        <p:spPr>
          <a:xfrm>
            <a:off x="518745" y="2262499"/>
            <a:ext cx="8142286" cy="2116712"/>
          </a:xfrm>
          <a:prstGeom prst="rect">
            <a:avLst/>
          </a:prstGeom>
        </p:spPr>
      </p:pic>
    </p:spTree>
    <p:extLst>
      <p:ext uri="{BB962C8B-B14F-4D97-AF65-F5344CB8AC3E}">
        <p14:creationId xmlns:p14="http://schemas.microsoft.com/office/powerpoint/2010/main" val="408549687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397880" cy="15696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gn="ctr"/>
            <a:r>
              <a:rPr lang="en-GB" sz="2400" b="1" dirty="0" smtClean="0">
                <a:solidFill>
                  <a:srgbClr val="960000"/>
                </a:solidFill>
                <a:latin typeface="Arial" pitchFamily="34" charset="0"/>
                <a:cs typeface="Arial" pitchFamily="34" charset="0"/>
              </a:rPr>
              <a:t>Box 5</a:t>
            </a:r>
          </a:p>
          <a:p>
            <a:pPr algn="ctr"/>
            <a:r>
              <a:rPr lang="en-GB" sz="2400" b="1" dirty="0">
                <a:latin typeface="Arial" pitchFamily="34" charset="0"/>
                <a:cs typeface="Arial" pitchFamily="34" charset="0"/>
              </a:rPr>
              <a:t>Some sensitivities of the economy to uncertainties around the nature of the UK’s withdrawal from the EU</a:t>
            </a:r>
          </a:p>
        </p:txBody>
      </p:sp>
    </p:spTree>
    <p:extLst>
      <p:ext uri="{BB962C8B-B14F-4D97-AF65-F5344CB8AC3E}">
        <p14:creationId xmlns:p14="http://schemas.microsoft.com/office/powerpoint/2010/main" val="192152345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Table 1 </a:t>
            </a:r>
            <a:r>
              <a:rPr lang="en-GB" dirty="0" smtClean="0">
                <a:solidFill>
                  <a:schemeClr val="tx1"/>
                </a:solidFill>
              </a:rPr>
              <a:t>GDP </a:t>
            </a:r>
            <a:r>
              <a:rPr lang="en-GB" dirty="0">
                <a:solidFill>
                  <a:schemeClr val="tx1"/>
                </a:solidFill>
              </a:rPr>
              <a:t>growth and inflation sensitivities to different exchange rate paths, holding everything else, including monetary policy, </a:t>
            </a:r>
            <a:r>
              <a:rPr lang="en-GB" dirty="0" smtClean="0">
                <a:solidFill>
                  <a:schemeClr val="tx1"/>
                </a:solidFill>
              </a:rPr>
              <a:t>constant</a:t>
            </a:r>
            <a:r>
              <a:rPr lang="en-GB" baseline="30000" dirty="0" smtClean="0">
                <a:solidFill>
                  <a:schemeClr val="tx1"/>
                </a:solidFill>
              </a:rPr>
              <a:t>(a)</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endParaRPr lang="en-GB" dirty="0"/>
          </a:p>
          <a:p>
            <a:r>
              <a:rPr lang="en-GB" dirty="0"/>
              <a:t>(a)  Modal projections for annual average GDP growth, excluding the </a:t>
            </a:r>
            <a:r>
              <a:rPr lang="en-GB" dirty="0" err="1"/>
              <a:t>backcast</a:t>
            </a:r>
            <a:r>
              <a:rPr lang="en-GB" dirty="0"/>
              <a:t>, and four-quarter CPI inflation rate.</a:t>
            </a:r>
          </a:p>
        </p:txBody>
      </p:sp>
      <p:pic>
        <p:nvPicPr>
          <p:cNvPr id="2" name="Picture 1"/>
          <p:cNvPicPr>
            <a:picLocks noChangeAspect="1"/>
          </p:cNvPicPr>
          <p:nvPr/>
        </p:nvPicPr>
        <p:blipFill>
          <a:blip r:embed="rId2"/>
          <a:stretch>
            <a:fillRect/>
          </a:stretch>
        </p:blipFill>
        <p:spPr>
          <a:xfrm>
            <a:off x="292100" y="1993900"/>
            <a:ext cx="8559800" cy="2857500"/>
          </a:xfrm>
          <a:prstGeom prst="rect">
            <a:avLst/>
          </a:prstGeom>
        </p:spPr>
      </p:pic>
    </p:spTree>
    <p:extLst>
      <p:ext uri="{BB962C8B-B14F-4D97-AF65-F5344CB8AC3E}">
        <p14:creationId xmlns:p14="http://schemas.microsoft.com/office/powerpoint/2010/main" val="385148041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766176" cy="882143"/>
          </a:xfrm>
        </p:spPr>
        <p:txBody>
          <a:bodyPr/>
          <a:lstStyle/>
          <a:p>
            <a:pPr lvl="1"/>
            <a:r>
              <a:rPr lang="en-GB" b="1" dirty="0"/>
              <a:t>Chart A </a:t>
            </a:r>
            <a:r>
              <a:rPr lang="en-GB" dirty="0" err="1"/>
              <a:t>Brexit</a:t>
            </a:r>
            <a:r>
              <a:rPr lang="en-GB" dirty="0"/>
              <a:t> uncertainties have risen in recent months</a:t>
            </a:r>
            <a:endParaRPr lang="en-GB" dirty="0" smtClean="0"/>
          </a:p>
          <a:p>
            <a:pPr lvl="2"/>
            <a:r>
              <a:rPr lang="en-GB" dirty="0" smtClean="0"/>
              <a:t>DMP </a:t>
            </a:r>
            <a:r>
              <a:rPr lang="en-GB" dirty="0"/>
              <a:t>Survey: percentage of firms reporting that </a:t>
            </a:r>
            <a:r>
              <a:rPr lang="en-GB" dirty="0" err="1"/>
              <a:t>Brexit</a:t>
            </a:r>
            <a:r>
              <a:rPr lang="en-GB" dirty="0"/>
              <a:t> is in their top three sources of </a:t>
            </a:r>
            <a:r>
              <a:rPr lang="en-GB" dirty="0" smtClean="0"/>
              <a:t>uncertainty</a:t>
            </a:r>
            <a:r>
              <a:rPr lang="en-GB" baseline="30000" dirty="0" smtClean="0"/>
              <a:t>(</a:t>
            </a:r>
            <a:r>
              <a:rPr lang="en-GB" baseline="30000" dirty="0"/>
              <a:t>a)</a:t>
            </a:r>
          </a:p>
        </p:txBody>
      </p:sp>
      <p:sp>
        <p:nvSpPr>
          <p:cNvPr id="5" name="Text Placeholder 4"/>
          <p:cNvSpPr>
            <a:spLocks noGrp="1"/>
          </p:cNvSpPr>
          <p:nvPr>
            <p:ph type="body" sz="quarter" idx="16"/>
          </p:nvPr>
        </p:nvSpPr>
        <p:spPr/>
        <p:txBody>
          <a:bodyPr/>
          <a:lstStyle/>
          <a:p>
            <a:r>
              <a:rPr lang="en-GB" dirty="0"/>
              <a:t>Sources: DMP Survey and Bank calculations.</a:t>
            </a:r>
          </a:p>
          <a:p>
            <a:endParaRPr lang="en-GB" dirty="0"/>
          </a:p>
          <a:p>
            <a:r>
              <a:rPr lang="en-GB" dirty="0"/>
              <a:t>(a)	Question: ‘How much has the result of the EU referendum affected the level of uncertainty affecting your business?’. Results show the percentage of respondents that place the EU referendum in their top three sources during the survey period.</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70487" y="1724471"/>
            <a:ext cx="6209399" cy="3862434"/>
          </a:xfrm>
          <a:prstGeom prst="rect">
            <a:avLst/>
          </a:prstGeom>
        </p:spPr>
      </p:pic>
    </p:spTree>
    <p:extLst>
      <p:ext uri="{BB962C8B-B14F-4D97-AF65-F5344CB8AC3E}">
        <p14:creationId xmlns:p14="http://schemas.microsoft.com/office/powerpoint/2010/main" val="52135821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737601" cy="882143"/>
          </a:xfrm>
        </p:spPr>
        <p:txBody>
          <a:bodyPr/>
          <a:lstStyle/>
          <a:p>
            <a:pPr lvl="1"/>
            <a:r>
              <a:rPr lang="en-GB" b="1" dirty="0" smtClean="0"/>
              <a:t>Table 2 </a:t>
            </a:r>
            <a:r>
              <a:rPr lang="en-GB" dirty="0">
                <a:solidFill>
                  <a:schemeClr val="tx1"/>
                </a:solidFill>
              </a:rPr>
              <a:t>GDP growth and inflation sensitivities to different assumptions about uncertainty and financial conditions, holding everything else, including monetary policy, </a:t>
            </a:r>
            <a:r>
              <a:rPr lang="en-GB" dirty="0" smtClean="0">
                <a:solidFill>
                  <a:schemeClr val="tx1"/>
                </a:solidFill>
              </a:rPr>
              <a:t>constant</a:t>
            </a:r>
            <a:r>
              <a:rPr lang="en-GB" baseline="30000" dirty="0" smtClean="0">
                <a:solidFill>
                  <a:schemeClr val="tx1"/>
                </a:solidFill>
              </a:rPr>
              <a:t>(a)</a:t>
            </a:r>
            <a:endParaRPr lang="en-GB" baseline="30000" dirty="0">
              <a:solidFill>
                <a:schemeClr val="tx1"/>
              </a:solidFill>
            </a:endParaRPr>
          </a:p>
          <a:p>
            <a:pPr lvl="1"/>
            <a:endParaRPr lang="en-GB" dirty="0"/>
          </a:p>
        </p:txBody>
      </p:sp>
      <p:sp>
        <p:nvSpPr>
          <p:cNvPr id="5" name="Text Placeholder 4"/>
          <p:cNvSpPr>
            <a:spLocks noGrp="1"/>
          </p:cNvSpPr>
          <p:nvPr>
            <p:ph type="body" sz="quarter" idx="16"/>
          </p:nvPr>
        </p:nvSpPr>
        <p:spPr/>
        <p:txBody>
          <a:bodyPr/>
          <a:lstStyle/>
          <a:p>
            <a:r>
              <a:rPr lang="en-GB" dirty="0"/>
              <a:t>(a)  Modal projections for annual average GDP growth, excluding the </a:t>
            </a:r>
            <a:r>
              <a:rPr lang="en-GB" dirty="0" err="1"/>
              <a:t>backcast</a:t>
            </a:r>
            <a:r>
              <a:rPr lang="en-GB" dirty="0"/>
              <a:t>, and four-quarter CPI inflation rate.</a:t>
            </a:r>
          </a:p>
        </p:txBody>
      </p:sp>
      <p:pic>
        <p:nvPicPr>
          <p:cNvPr id="2" name="Picture 1"/>
          <p:cNvPicPr>
            <a:picLocks noChangeAspect="1"/>
          </p:cNvPicPr>
          <p:nvPr/>
        </p:nvPicPr>
        <p:blipFill>
          <a:blip r:embed="rId2"/>
          <a:stretch>
            <a:fillRect/>
          </a:stretch>
        </p:blipFill>
        <p:spPr>
          <a:xfrm>
            <a:off x="330200" y="1582852"/>
            <a:ext cx="8483600" cy="3822700"/>
          </a:xfrm>
          <a:prstGeom prst="rect">
            <a:avLst/>
          </a:prstGeom>
        </p:spPr>
      </p:pic>
    </p:spTree>
    <p:extLst>
      <p:ext uri="{BB962C8B-B14F-4D97-AF65-F5344CB8AC3E}">
        <p14:creationId xmlns:p14="http://schemas.microsoft.com/office/powerpoint/2010/main" val="385148041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8309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ctr"/>
            <a:r>
              <a:rPr lang="en-GB" sz="2400" b="1" dirty="0" smtClean="0">
                <a:solidFill>
                  <a:srgbClr val="960000"/>
                </a:solidFill>
                <a:latin typeface="Arial" pitchFamily="34" charset="0"/>
                <a:cs typeface="Arial" pitchFamily="34" charset="0"/>
              </a:rPr>
              <a:t>Box 6</a:t>
            </a:r>
          </a:p>
          <a:p>
            <a:pPr algn="ctr"/>
            <a:r>
              <a:rPr lang="en-GB" sz="2400" b="1" dirty="0">
                <a:latin typeface="Arial" pitchFamily="34" charset="0"/>
                <a:cs typeface="Arial" pitchFamily="34" charset="0"/>
              </a:rPr>
              <a:t>Other forecasters’ expectations</a:t>
            </a:r>
          </a:p>
        </p:txBody>
      </p:sp>
    </p:spTree>
    <p:extLst>
      <p:ext uri="{BB962C8B-B14F-4D97-AF65-F5344CB8AC3E}">
        <p14:creationId xmlns:p14="http://schemas.microsoft.com/office/powerpoint/2010/main" val="72407486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1 </a:t>
            </a:r>
            <a:r>
              <a:rPr lang="en-GB" dirty="0">
                <a:solidFill>
                  <a:schemeClr val="tx1"/>
                </a:solidFill>
              </a:rPr>
              <a:t>Averages of other forecasters’ central </a:t>
            </a:r>
            <a:r>
              <a:rPr lang="en-GB" dirty="0" smtClean="0">
                <a:solidFill>
                  <a:schemeClr val="tx1"/>
                </a:solidFill>
              </a:rPr>
              <a:t>projections</a:t>
            </a:r>
            <a:r>
              <a:rPr lang="en-GB" baseline="30000" dirty="0" smtClean="0">
                <a:solidFill>
                  <a:schemeClr val="tx1"/>
                </a:solidFill>
              </a:rPr>
              <a:t>(a</a:t>
            </a:r>
            <a:r>
              <a:rPr lang="en-GB" baseline="30000" dirty="0">
                <a:solidFill>
                  <a:schemeClr val="tx1"/>
                </a:solidFill>
              </a:rPr>
              <a:t>)</a:t>
            </a:r>
          </a:p>
        </p:txBody>
      </p:sp>
      <p:sp>
        <p:nvSpPr>
          <p:cNvPr id="5" name="Text Placeholder 4"/>
          <p:cNvSpPr>
            <a:spLocks noGrp="1"/>
          </p:cNvSpPr>
          <p:nvPr>
            <p:ph type="body" sz="quarter" idx="16"/>
          </p:nvPr>
        </p:nvSpPr>
        <p:spPr/>
        <p:txBody>
          <a:bodyPr/>
          <a:lstStyle/>
          <a:p>
            <a:endParaRPr lang="en-GB" dirty="0"/>
          </a:p>
          <a:p>
            <a:r>
              <a:rPr lang="en-GB" dirty="0"/>
              <a:t>Source: Projections of outside forecasters as of 25 January 2019.</a:t>
            </a:r>
          </a:p>
          <a:p>
            <a:endParaRPr lang="en-GB" dirty="0"/>
          </a:p>
          <a:p>
            <a:r>
              <a:rPr lang="en-GB" dirty="0"/>
              <a:t>(a)	For 2020 Q1, there were 20 forecasts for CPI inflation, 19 for GDP growth and for Bank Rate, 16 for the unemployment rate, 12 for the stock of gilt purchases, 10 for the stock of corporate bond purchases and 11 for sterling ERI. For 2021 Q1, there were 16 forecasts for CPI inflation, 14 for GDP growth, 13 for the unemployment rate, 15 for Bank Rate, 9 for the stock of gilt purchases, 7 for the stock of corporate bond purchases and 10 for sterling ERI. For 2022 Q1, there were 15 forecasts for CPI inflation, 14 for GDP growth, 13 for the unemployment rate, 15 for Bank Rate, 9 for the stock of gilt purchases, 7 for the stock of corporate bond purchases and 10 for sterling ERI. </a:t>
            </a:r>
          </a:p>
          <a:p>
            <a:r>
              <a:rPr lang="en-GB" dirty="0"/>
              <a:t>(b)	Twelve-month rate.</a:t>
            </a:r>
          </a:p>
          <a:p>
            <a:r>
              <a:rPr lang="en-GB" dirty="0"/>
              <a:t>(c)	Four-quarter percentage change.</a:t>
            </a:r>
          </a:p>
          <a:p>
            <a:r>
              <a:rPr lang="en-GB" dirty="0"/>
              <a:t>(d)	Original purchase value. Purchased via the creation of central bank reserves.</a:t>
            </a:r>
          </a:p>
        </p:txBody>
      </p:sp>
      <p:pic>
        <p:nvPicPr>
          <p:cNvPr id="2" name="Picture 1"/>
          <p:cNvPicPr>
            <a:picLocks noChangeAspect="1"/>
          </p:cNvPicPr>
          <p:nvPr/>
        </p:nvPicPr>
        <p:blipFill>
          <a:blip r:embed="rId2"/>
          <a:stretch>
            <a:fillRect/>
          </a:stretch>
        </p:blipFill>
        <p:spPr>
          <a:xfrm>
            <a:off x="431800" y="1765300"/>
            <a:ext cx="8280400" cy="3327400"/>
          </a:xfrm>
          <a:prstGeom prst="rect">
            <a:avLst/>
          </a:prstGeom>
        </p:spPr>
      </p:pic>
    </p:spTree>
    <p:extLst>
      <p:ext uri="{BB962C8B-B14F-4D97-AF65-F5344CB8AC3E}">
        <p14:creationId xmlns:p14="http://schemas.microsoft.com/office/powerpoint/2010/main" val="417891416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t>
            </a:r>
            <a:r>
              <a:rPr lang="en-GB" b="1" dirty="0" smtClean="0"/>
              <a:t>A </a:t>
            </a:r>
            <a:r>
              <a:rPr lang="en-GB" dirty="0"/>
              <a:t>Expectations of Bank Rate are little changed, unlike market interest rates which have fallen </a:t>
            </a:r>
          </a:p>
          <a:p>
            <a:pPr lvl="2"/>
            <a:r>
              <a:rPr lang="en-GB" dirty="0"/>
              <a:t>Market interest rates and averages of forecasters’ central projections of Bank Rate</a:t>
            </a:r>
          </a:p>
        </p:txBody>
      </p:sp>
      <p:sp>
        <p:nvSpPr>
          <p:cNvPr id="5" name="Text Placeholder 4"/>
          <p:cNvSpPr>
            <a:spLocks noGrp="1"/>
          </p:cNvSpPr>
          <p:nvPr>
            <p:ph type="body" sz="quarter" idx="16"/>
          </p:nvPr>
        </p:nvSpPr>
        <p:spPr/>
        <p:txBody>
          <a:bodyPr/>
          <a:lstStyle/>
          <a:p>
            <a:r>
              <a:rPr lang="en-GB" dirty="0"/>
              <a:t>Sources: Bloomberg Finance L.P., projections of outside forecasters provided for </a:t>
            </a:r>
            <a:r>
              <a:rPr lang="en-GB" i="1" dirty="0"/>
              <a:t>Inflation Reports</a:t>
            </a:r>
            <a:r>
              <a:rPr lang="en-GB" dirty="0"/>
              <a:t> in November 2018 and February 2019 and Bank calculations.</a:t>
            </a:r>
          </a:p>
          <a:p>
            <a:endParaRPr lang="en-GB" dirty="0"/>
          </a:p>
          <a:p>
            <a:r>
              <a:rPr lang="en-GB" dirty="0"/>
              <a:t>(a)	Estimated using instantaneous forward overnight index swap rates in the 15 working days to 24 October 2018 and 30 January 2019 respectively</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77776" y="2052232"/>
            <a:ext cx="6242927" cy="3654559"/>
          </a:xfrm>
          <a:prstGeom prst="rect">
            <a:avLst/>
          </a:prstGeom>
        </p:spPr>
      </p:pic>
    </p:spTree>
    <p:extLst>
      <p:ext uri="{BB962C8B-B14F-4D97-AF65-F5344CB8AC3E}">
        <p14:creationId xmlns:p14="http://schemas.microsoft.com/office/powerpoint/2010/main" val="97026772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B </a:t>
            </a:r>
            <a:r>
              <a:rPr lang="en-GB" dirty="0"/>
              <a:t>Forecasters are placing a greater probability on inflation being at or above the target in three years’ </a:t>
            </a:r>
            <a:r>
              <a:rPr lang="en-GB" dirty="0" smtClean="0"/>
              <a:t>time</a:t>
            </a:r>
          </a:p>
          <a:p>
            <a:pPr lvl="2"/>
            <a:r>
              <a:rPr lang="en-GB" dirty="0"/>
              <a:t>Average of forecasters’ probability distributions for CPI inflation in three years’ time</a:t>
            </a:r>
            <a:r>
              <a:rPr lang="en-GB" baseline="30000" dirty="0"/>
              <a:t>(a)</a:t>
            </a:r>
          </a:p>
        </p:txBody>
      </p:sp>
      <p:sp>
        <p:nvSpPr>
          <p:cNvPr id="5" name="Text Placeholder 4"/>
          <p:cNvSpPr>
            <a:spLocks noGrp="1"/>
          </p:cNvSpPr>
          <p:nvPr>
            <p:ph type="body" sz="quarter" idx="16"/>
          </p:nvPr>
        </p:nvSpPr>
        <p:spPr/>
        <p:txBody>
          <a:bodyPr/>
          <a:lstStyle/>
          <a:p>
            <a:r>
              <a:rPr lang="en-GB" dirty="0"/>
              <a:t>Sources: Projections of outside forecasters provided for </a:t>
            </a:r>
            <a:r>
              <a:rPr lang="en-GB" i="1" dirty="0"/>
              <a:t>Inflation Reports </a:t>
            </a:r>
            <a:r>
              <a:rPr lang="en-GB" dirty="0"/>
              <a:t>in November 2018 and February 2019.</a:t>
            </a:r>
          </a:p>
          <a:p>
            <a:endParaRPr lang="en-GB" dirty="0"/>
          </a:p>
          <a:p>
            <a:r>
              <a:rPr lang="en-GB" dirty="0"/>
              <a:t>(a)	Projections on the boundary of these ranges are included in the upper range, for example a projection of inflation being 2.0% is in the 2.0% to 2.5% range.</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6464" y="1961227"/>
            <a:ext cx="6222810" cy="3849023"/>
          </a:xfrm>
          <a:prstGeom prst="rect">
            <a:avLst/>
          </a:prstGeom>
        </p:spPr>
      </p:pic>
    </p:spTree>
    <p:extLst>
      <p:ext uri="{BB962C8B-B14F-4D97-AF65-F5344CB8AC3E}">
        <p14:creationId xmlns:p14="http://schemas.microsoft.com/office/powerpoint/2010/main" val="352198637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a:t>
            </a:r>
            <a:r>
              <a:rPr lang="en-GB" b="1" dirty="0" smtClean="0"/>
              <a:t>5.B </a:t>
            </a:r>
            <a:r>
              <a:rPr lang="en-GB" dirty="0">
                <a:solidFill>
                  <a:schemeClr val="tx1"/>
                </a:solidFill>
              </a:rPr>
              <a:t>Forecast summary</a:t>
            </a:r>
            <a:r>
              <a:rPr lang="en-GB" baseline="30000" dirty="0">
                <a:solidFill>
                  <a:schemeClr val="tx1"/>
                </a:solidFill>
              </a:rPr>
              <a:t>(a)(b)</a:t>
            </a:r>
          </a:p>
        </p:txBody>
      </p:sp>
      <p:sp>
        <p:nvSpPr>
          <p:cNvPr id="5" name="Text Placeholder 4"/>
          <p:cNvSpPr>
            <a:spLocks noGrp="1"/>
          </p:cNvSpPr>
          <p:nvPr>
            <p:ph type="body" sz="quarter" idx="16"/>
          </p:nvPr>
        </p:nvSpPr>
        <p:spPr/>
        <p:txBody>
          <a:bodyPr/>
          <a:lstStyle/>
          <a:p>
            <a:r>
              <a:rPr lang="en-GB" dirty="0"/>
              <a:t>(a)	Modal projections for GDP, CPI inflation, LFS unemployment and excess supply/excess demand. Figures in parentheses show the corresponding projections in the November 2018 </a:t>
            </a:r>
            <a:r>
              <a:rPr lang="en-GB" i="1" dirty="0"/>
              <a:t>Inflation Report</a:t>
            </a:r>
            <a:r>
              <a:rPr lang="en-GB" dirty="0"/>
              <a:t>. Projections were only available to 2021 Q4 in November.</a:t>
            </a:r>
          </a:p>
          <a:p>
            <a:r>
              <a:rPr lang="en-GB" dirty="0"/>
              <a:t>(b)	The February projections have been conditioned on the Term Funding Scheme and the prices of a broad range of assets, which embody market expectations of the future stocks of purchased gilts and corporate bonds. See the conditioning assumptions document available from the ‘Download the chart slides and data’ link at </a:t>
            </a:r>
            <a:r>
              <a:rPr lang="en-GB" dirty="0">
                <a:hlinkClick r:id="rId2"/>
              </a:rPr>
              <a:t>www.bankofengland.co.uk/inflation-report/2019/february-2019</a:t>
            </a:r>
            <a:r>
              <a:rPr lang="en-GB" dirty="0"/>
              <a:t> for more information about the changes made to the description of the conditioning assumptions since the November 2018 Report. </a:t>
            </a:r>
          </a:p>
          <a:p>
            <a:r>
              <a:rPr lang="en-GB" dirty="0"/>
              <a:t>(c)	Four-quarter growth in real GDP. The growth rates reported in the table exclude the </a:t>
            </a:r>
            <a:r>
              <a:rPr lang="en-GB" dirty="0" err="1"/>
              <a:t>backcast</a:t>
            </a:r>
            <a:r>
              <a:rPr lang="en-GB" dirty="0"/>
              <a:t> for GDP. Including the </a:t>
            </a:r>
            <a:r>
              <a:rPr lang="en-GB" dirty="0" err="1"/>
              <a:t>backcast</a:t>
            </a:r>
            <a:r>
              <a:rPr lang="en-GB" dirty="0"/>
              <a:t> 2019 Q1 growth is 1.6%, 2020 Q1 growth is 1.3</a:t>
            </a:r>
            <a:r>
              <a:rPr lang="en-GB" dirty="0" smtClean="0"/>
              <a:t>%,</a:t>
            </a:r>
            <a:br>
              <a:rPr lang="en-GB" dirty="0" smtClean="0"/>
            </a:br>
            <a:r>
              <a:rPr lang="en-GB" dirty="0" smtClean="0"/>
              <a:t>2021 </a:t>
            </a:r>
            <a:r>
              <a:rPr lang="en-GB" dirty="0"/>
              <a:t>Q1 growth is 1.7% and </a:t>
            </a:r>
            <a:r>
              <a:rPr lang="en-GB" dirty="0" smtClean="0"/>
              <a:t>2022 </a:t>
            </a:r>
            <a:r>
              <a:rPr lang="en-GB" dirty="0"/>
              <a:t>Q1 growth is 2.0%. This compares to 1.8% in 2019 Q1, 1.7% in 2020 Q1 and 1.7% in 2021 Q1 in the November 2018 </a:t>
            </a:r>
            <a:r>
              <a:rPr lang="en-GB" i="1" dirty="0"/>
              <a:t>Inflation Report</a:t>
            </a:r>
            <a:r>
              <a:rPr lang="en-GB" dirty="0"/>
              <a:t>.</a:t>
            </a:r>
          </a:p>
          <a:p>
            <a:r>
              <a:rPr lang="en-GB" dirty="0"/>
              <a:t>(d)	Four-quarter inflation rate. </a:t>
            </a:r>
          </a:p>
          <a:p>
            <a:r>
              <a:rPr lang="en-GB" dirty="0"/>
              <a:t>(e)	Per cent of potential GDP. A negative figure implies output is below potential and a positive figure that it is above. </a:t>
            </a:r>
          </a:p>
          <a:p>
            <a:r>
              <a:rPr lang="en-GB" dirty="0"/>
              <a:t>(f)	Per cent. The path for Bank Rate implied by forward market interest rates. The curves are based on overnight index swap rates.</a:t>
            </a:r>
          </a:p>
        </p:txBody>
      </p:sp>
      <p:pic>
        <p:nvPicPr>
          <p:cNvPr id="2" name="Picture 1"/>
          <p:cNvPicPr>
            <a:picLocks noChangeAspect="1"/>
          </p:cNvPicPr>
          <p:nvPr/>
        </p:nvPicPr>
        <p:blipFill>
          <a:blip r:embed="rId3"/>
          <a:stretch>
            <a:fillRect/>
          </a:stretch>
        </p:blipFill>
        <p:spPr>
          <a:xfrm>
            <a:off x="298450" y="1548716"/>
            <a:ext cx="8321162" cy="2913512"/>
          </a:xfrm>
          <a:prstGeom prst="rect">
            <a:avLst/>
          </a:prstGeom>
        </p:spPr>
      </p:pic>
    </p:spTree>
    <p:extLst>
      <p:ext uri="{BB962C8B-B14F-4D97-AF65-F5344CB8AC3E}">
        <p14:creationId xmlns:p14="http://schemas.microsoft.com/office/powerpoint/2010/main" val="160368712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5.1 </a:t>
            </a:r>
            <a:r>
              <a:rPr lang="en-GB" dirty="0">
                <a:solidFill>
                  <a:schemeClr val="tx1"/>
                </a:solidFill>
              </a:rPr>
              <a:t>GDP projection based on market interest </a:t>
            </a:r>
            <a:r>
              <a:rPr lang="en-GB" dirty="0" smtClean="0">
                <a:solidFill>
                  <a:schemeClr val="tx1"/>
                </a:solidFill>
              </a:rPr>
              <a:t>rate expectations</a:t>
            </a:r>
            <a:r>
              <a:rPr lang="en-GB" dirty="0">
                <a:solidFill>
                  <a:schemeClr val="tx1"/>
                </a:solidFill>
              </a:rPr>
              <a:t>, other policy measures as announced</a:t>
            </a:r>
          </a:p>
        </p:txBody>
      </p:sp>
      <p:sp>
        <p:nvSpPr>
          <p:cNvPr id="5" name="Text Placeholder 4"/>
          <p:cNvSpPr>
            <a:spLocks noGrp="1"/>
          </p:cNvSpPr>
          <p:nvPr>
            <p:ph type="body" sz="quarter" idx="16"/>
          </p:nvPr>
        </p:nvSpPr>
        <p:spPr/>
        <p:txBody>
          <a:bodyPr/>
          <a:lstStyle/>
          <a:p>
            <a:pPr indent="0"/>
            <a:r>
              <a:rPr lang="en-GB" dirty="0"/>
              <a:t>The fan chart depicts the probability of various outcomes for GDP growth. It has been conditioned on the assumptions in </a:t>
            </a:r>
            <a:r>
              <a:rPr lang="en-GB" b="1" dirty="0"/>
              <a:t>Table 5.B </a:t>
            </a:r>
            <a:r>
              <a:rPr lang="en-GB" dirty="0"/>
              <a:t>footnote (b). To the left of the vertical dashed line, the distribution reflects uncertainty around revisions to the data over the past. To aid comparability with the official data, it does not include the </a:t>
            </a:r>
            <a:r>
              <a:rPr lang="en-GB" dirty="0" err="1"/>
              <a:t>backcast</a:t>
            </a:r>
            <a:r>
              <a:rPr lang="en-GB" dirty="0"/>
              <a:t> for expected revisions, which is available from the ‘Download the chart slides and data’ link at </a:t>
            </a:r>
            <a:r>
              <a:rPr lang="en-GB" dirty="0">
                <a:hlinkClick r:id="rId2"/>
              </a:rPr>
              <a:t>www.bankofengland.co.uk/inflation-report/2019/february-2019</a:t>
            </a:r>
            <a:r>
              <a:rPr lang="en-GB" dirty="0"/>
              <a:t>. To the right of the vertical line, the distribution reflects uncertainty over the evolution of GDP growth in the future. If economic circumstances identical to today’s were to prevail on 100 occasions, the MPC’s best collective judgement is that the mature estimate of GDP growth would lie within the darkest central band on only 30 of those occasions. The fan chart is constructed so that outturns are also expected to lie within each pair of the lighter green areas on 30 occasions. In any particular quarter of the forecast period, GDP growth is therefore expected to lie somewhere within the fan on 90 out of 100 occasions. And on the remaining 10 out of 100 occasions GDP growth can fall anywhere outside the green area of the fan chart. Over the forecast period, this has been depicted by the light grey background. See the box on page 39 of the November 2007 </a:t>
            </a:r>
            <a:r>
              <a:rPr lang="en-GB" i="1" dirty="0"/>
              <a:t>Inflation Report </a:t>
            </a:r>
            <a:r>
              <a:rPr lang="en-GB" dirty="0"/>
              <a:t>for a fuller description of the fan chart and what it represents. </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76863" y="1469185"/>
            <a:ext cx="6128932" cy="3627736"/>
          </a:xfrm>
          <a:prstGeom prst="rect">
            <a:avLst/>
          </a:prstGeom>
        </p:spPr>
      </p:pic>
    </p:spTree>
    <p:extLst>
      <p:ext uri="{BB962C8B-B14F-4D97-AF65-F5344CB8AC3E}">
        <p14:creationId xmlns:p14="http://schemas.microsoft.com/office/powerpoint/2010/main" val="183185218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4020409" cy="1379136"/>
          </a:xfrm>
        </p:spPr>
        <p:txBody>
          <a:bodyPr/>
          <a:lstStyle/>
          <a:p>
            <a:pPr lvl="1"/>
            <a:r>
              <a:rPr lang="en-GB" sz="2000" b="1" dirty="0" smtClean="0"/>
              <a:t>Chart 5.2 </a:t>
            </a:r>
            <a:r>
              <a:rPr lang="en-GB" sz="2000" dirty="0">
                <a:solidFill>
                  <a:schemeClr val="tx1"/>
                </a:solidFill>
              </a:rPr>
              <a:t>CPI inflation projection based on market interest rate</a:t>
            </a:r>
          </a:p>
          <a:p>
            <a:pPr lvl="1"/>
            <a:r>
              <a:rPr lang="en-GB" sz="2000" dirty="0">
                <a:solidFill>
                  <a:schemeClr val="tx1"/>
                </a:solidFill>
              </a:rPr>
              <a:t>expectations, other policy measures as announced</a:t>
            </a:r>
          </a:p>
        </p:txBody>
      </p:sp>
      <p:sp>
        <p:nvSpPr>
          <p:cNvPr id="5" name="Text Placeholder 4"/>
          <p:cNvSpPr>
            <a:spLocks noGrp="1"/>
          </p:cNvSpPr>
          <p:nvPr>
            <p:ph type="body" sz="quarter" idx="16"/>
          </p:nvPr>
        </p:nvSpPr>
        <p:spPr>
          <a:xfrm>
            <a:off x="292100" y="5810250"/>
            <a:ext cx="8629478" cy="1047751"/>
          </a:xfrm>
        </p:spPr>
        <p:txBody>
          <a:bodyPr/>
          <a:lstStyle/>
          <a:p>
            <a:pPr marL="0" indent="0"/>
            <a:r>
              <a:rPr lang="en-GB" b="1" dirty="0"/>
              <a:t>Charts 5.2 </a:t>
            </a:r>
            <a:r>
              <a:rPr lang="en-GB" dirty="0"/>
              <a:t>and </a:t>
            </a:r>
            <a:r>
              <a:rPr lang="en-GB" b="1" dirty="0"/>
              <a:t>5.3</a:t>
            </a:r>
            <a:r>
              <a:rPr lang="en-GB" dirty="0"/>
              <a:t> depict the probability of various outcomes for CPI inflation in the future. They have been conditioned on the assumptions in </a:t>
            </a:r>
            <a:r>
              <a:rPr lang="en-GB" b="1" dirty="0"/>
              <a:t>Table 5.B </a:t>
            </a:r>
            <a:r>
              <a:rPr lang="en-GB" dirty="0"/>
              <a:t>footnote (b). If economic circumstances identical to today’s were to prevail on 100 occasions, the MPC’s best collective judgement is that inflation in any particular quarter would lie within the darkest central band on only 30 of those occasions. The fan charts are constructed so that outturns of inflation are also expected to lie within each pair of the lighter red areas on 30 occasions. In any particular quarter of the forecast period, inflation is therefore expected to lie somewhere within the fans on 90 out of 100 occasions. And on the remaining 10 out of 100 occasions inflation can fall anywhere outside the red area of the fan chart. Over the forecast period, this has been depicted by the light grey background. See the box on pages 48–49 of the May 2002 </a:t>
            </a:r>
            <a:r>
              <a:rPr lang="en-GB" i="1" dirty="0"/>
              <a:t>Inflation Report </a:t>
            </a:r>
            <a:r>
              <a:rPr lang="en-GB" dirty="0"/>
              <a:t>for a fuller description of the fan chart and what it represents.</a:t>
            </a:r>
          </a:p>
        </p:txBody>
      </p:sp>
      <p:sp>
        <p:nvSpPr>
          <p:cNvPr id="10" name="Text Placeholder 3"/>
          <p:cNvSpPr txBox="1">
            <a:spLocks/>
          </p:cNvSpPr>
          <p:nvPr/>
        </p:nvSpPr>
        <p:spPr bwMode="auto">
          <a:xfrm>
            <a:off x="4736419" y="226221"/>
            <a:ext cx="4075071" cy="88214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1"/>
            <a:r>
              <a:rPr lang="en-GB" sz="2000" b="1" dirty="0" smtClean="0"/>
              <a:t>Chart 5.3 </a:t>
            </a:r>
            <a:r>
              <a:rPr lang="en-GB" sz="2000" dirty="0">
                <a:solidFill>
                  <a:schemeClr val="tx1"/>
                </a:solidFill>
              </a:rPr>
              <a:t>CPI inflation projection in </a:t>
            </a:r>
            <a:r>
              <a:rPr lang="en-GB" sz="2000" dirty="0" smtClean="0">
                <a:solidFill>
                  <a:schemeClr val="tx1"/>
                </a:solidFill>
              </a:rPr>
              <a:t>November based </a:t>
            </a:r>
            <a:r>
              <a:rPr lang="en-GB" sz="2000" dirty="0">
                <a:solidFill>
                  <a:schemeClr val="tx1"/>
                </a:solidFill>
              </a:rPr>
              <a:t>on </a:t>
            </a:r>
            <a:r>
              <a:rPr lang="en-GB" sz="2000" dirty="0" smtClean="0">
                <a:solidFill>
                  <a:schemeClr val="tx1"/>
                </a:solidFill>
              </a:rPr>
              <a:t>market interest </a:t>
            </a:r>
            <a:r>
              <a:rPr lang="en-GB" sz="2000" dirty="0">
                <a:solidFill>
                  <a:schemeClr val="tx1"/>
                </a:solidFill>
              </a:rPr>
              <a:t>rate expectations, other policy measures as announced</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2099" y="2136584"/>
            <a:ext cx="3913031" cy="2312827"/>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36418" y="2128659"/>
            <a:ext cx="3895962" cy="2321361"/>
          </a:xfrm>
          <a:prstGeom prst="rect">
            <a:avLst/>
          </a:prstGeom>
        </p:spPr>
      </p:pic>
    </p:spTree>
    <p:extLst>
      <p:ext uri="{BB962C8B-B14F-4D97-AF65-F5344CB8AC3E}">
        <p14:creationId xmlns:p14="http://schemas.microsoft.com/office/powerpoint/2010/main" val="284935089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Table 5.C </a:t>
            </a:r>
            <a:r>
              <a:rPr lang="en-GB" dirty="0">
                <a:solidFill>
                  <a:schemeClr val="tx1"/>
                </a:solidFill>
              </a:rPr>
              <a:t>Monitoring risks to the Committee’s key </a:t>
            </a:r>
            <a:r>
              <a:rPr lang="en-GB" dirty="0" smtClean="0">
                <a:solidFill>
                  <a:schemeClr val="tx1"/>
                </a:solidFill>
              </a:rPr>
              <a:t>judgements</a:t>
            </a:r>
            <a:endParaRPr lang="en-GB" dirty="0">
              <a:solidFill>
                <a:schemeClr val="tx1"/>
              </a:solidFill>
            </a:endParaRPr>
          </a:p>
        </p:txBody>
      </p:sp>
      <p:sp>
        <p:nvSpPr>
          <p:cNvPr id="2" name="Rectangle 1">
            <a:hlinkClick r:id="rId2"/>
          </p:cNvPr>
          <p:cNvSpPr/>
          <p:nvPr/>
        </p:nvSpPr>
        <p:spPr>
          <a:xfrm>
            <a:off x="2743200" y="5980649"/>
            <a:ext cx="3095368" cy="175569"/>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p:cNvSpPr txBox="1"/>
          <p:nvPr/>
        </p:nvSpPr>
        <p:spPr>
          <a:xfrm>
            <a:off x="2538374" y="6247181"/>
            <a:ext cx="184731" cy="276999"/>
          </a:xfrm>
          <a:prstGeom prst="rect">
            <a:avLst/>
          </a:prstGeom>
          <a:noFill/>
        </p:spPr>
        <p:txBody>
          <a:bodyPr wrap="none" rtlCol="0">
            <a:spAutoFit/>
          </a:bodyPr>
          <a:lstStyle/>
          <a:p>
            <a:endParaRPr lang="en-GB" dirty="0"/>
          </a:p>
        </p:txBody>
      </p:sp>
      <p:sp>
        <p:nvSpPr>
          <p:cNvPr id="9" name="Rectangle 8">
            <a:hlinkClick r:id="rId3"/>
          </p:cNvPr>
          <p:cNvSpPr/>
          <p:nvPr/>
        </p:nvSpPr>
        <p:spPr>
          <a:xfrm>
            <a:off x="2538374" y="6247181"/>
            <a:ext cx="3723437" cy="138499"/>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p:cNvPicPr>
            <a:picLocks noChangeAspect="1"/>
          </p:cNvPicPr>
          <p:nvPr/>
        </p:nvPicPr>
        <p:blipFill>
          <a:blip r:embed="rId4"/>
          <a:stretch>
            <a:fillRect/>
          </a:stretch>
        </p:blipFill>
        <p:spPr>
          <a:xfrm>
            <a:off x="724455" y="838200"/>
            <a:ext cx="7712980" cy="5627400"/>
          </a:xfrm>
          <a:prstGeom prst="rect">
            <a:avLst/>
          </a:prstGeom>
        </p:spPr>
      </p:pic>
    </p:spTree>
    <p:extLst>
      <p:ext uri="{BB962C8B-B14F-4D97-AF65-F5344CB8AC3E}">
        <p14:creationId xmlns:p14="http://schemas.microsoft.com/office/powerpoint/2010/main" val="323127451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a:t>
            </a:r>
            <a:r>
              <a:rPr lang="en-GB" b="1" dirty="0" smtClean="0"/>
              <a:t>5.D </a:t>
            </a:r>
            <a:r>
              <a:rPr lang="en-GB" dirty="0">
                <a:solidFill>
                  <a:schemeClr val="tx1"/>
                </a:solidFill>
              </a:rPr>
              <a:t>MPC key judgements</a:t>
            </a:r>
            <a:r>
              <a:rPr lang="en-GB" baseline="30000" dirty="0">
                <a:solidFill>
                  <a:schemeClr val="tx1"/>
                </a:solidFill>
              </a:rPr>
              <a:t>(a)(b)</a:t>
            </a:r>
          </a:p>
        </p:txBody>
      </p:sp>
      <p:sp>
        <p:nvSpPr>
          <p:cNvPr id="7" name="Text Placeholder 4"/>
          <p:cNvSpPr>
            <a:spLocks noGrp="1"/>
          </p:cNvSpPr>
          <p:nvPr/>
        </p:nvSpPr>
        <p:spPr bwMode="auto">
          <a:xfrm>
            <a:off x="5132028" y="536499"/>
            <a:ext cx="3927432" cy="601980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0" rIns="0" bIns="180000" numCol="1" anchor="b" anchorCtr="0" compatLnSpc="1">
            <a:prstTxWarp prst="textNoShape">
              <a:avLst/>
            </a:prstTxWarp>
            <a:noAutofit/>
          </a:bodyPr>
          <a:lst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3"/>
            <a:endParaRPr lang="en-GB" dirty="0"/>
          </a:p>
        </p:txBody>
      </p:sp>
      <p:sp>
        <p:nvSpPr>
          <p:cNvPr id="11" name="Text Placeholder 4"/>
          <p:cNvSpPr>
            <a:spLocks noGrp="1"/>
          </p:cNvSpPr>
          <p:nvPr/>
        </p:nvSpPr>
        <p:spPr bwMode="auto">
          <a:xfrm>
            <a:off x="4716463" y="557211"/>
            <a:ext cx="4170362" cy="601980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0" rIns="0" bIns="180000" numCol="1" anchor="b" anchorCtr="0" compatLnSpc="1">
            <a:prstTxWarp prst="textNoShape">
              <a:avLst/>
            </a:prstTxWarp>
            <a:noAutofit/>
          </a:bodyPr>
          <a:lst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r>
              <a:rPr lang="en-GB" sz="750" dirty="0"/>
              <a:t>Sources: Bank of England, BDRC Continental </a:t>
            </a:r>
            <a:r>
              <a:rPr lang="en-GB" sz="750" i="1" dirty="0"/>
              <a:t>SME Finance Monitor</a:t>
            </a:r>
            <a:r>
              <a:rPr lang="en-GB" sz="750" dirty="0"/>
              <a:t>, Bloomberg Finance L.P., British Household Panel Survey, Department for Business, Energy and Industrial Strategy, Eurostat, ICE/</a:t>
            </a:r>
            <a:r>
              <a:rPr lang="en-GB" sz="750" dirty="0" err="1"/>
              <a:t>BoAML</a:t>
            </a:r>
            <a:r>
              <a:rPr lang="en-GB" sz="750" dirty="0"/>
              <a:t> Global Research (used with permission), IMF </a:t>
            </a:r>
            <a:r>
              <a:rPr lang="en-GB" sz="750" i="1" dirty="0"/>
              <a:t>World Economic Outlook</a:t>
            </a:r>
            <a:r>
              <a:rPr lang="en-GB" sz="750" dirty="0"/>
              <a:t> (</a:t>
            </a:r>
            <a:r>
              <a:rPr lang="en-GB" sz="750" i="1" dirty="0"/>
              <a:t>WEO</a:t>
            </a:r>
            <a:r>
              <a:rPr lang="en-GB" sz="750" dirty="0"/>
              <a:t>), ONS, US Bureau of Economic Analysis and Bank calculations</a:t>
            </a:r>
            <a:r>
              <a:rPr lang="en-GB" sz="750" dirty="0" smtClean="0"/>
              <a:t>.</a:t>
            </a:r>
          </a:p>
          <a:p>
            <a:pPr marL="0" indent="0"/>
            <a:endParaRPr lang="en-GB" sz="750" dirty="0" smtClean="0"/>
          </a:p>
          <a:p>
            <a:r>
              <a:rPr lang="en-GB" sz="750" dirty="0"/>
              <a:t>(a)	The MPC’s projections for GDP growth, CPI inflation and unemployment (as presented in the fan charts) are underpinned by four key judgements. The mapping from the key judgements to individual variables is not precise, but the profiles in the table should be viewed as broadly consistent with the MPC’s key judgements.  </a:t>
            </a:r>
          </a:p>
          <a:p>
            <a:r>
              <a:rPr lang="en-GB" sz="750" dirty="0"/>
              <a:t>(b)	Figures show annual average growth rates unless otherwise stated. Figures in parentheses show the corresponding projections in the November 2018 </a:t>
            </a:r>
            <a:r>
              <a:rPr lang="en-GB" sz="750" i="1" dirty="0"/>
              <a:t>Inflation Report</a:t>
            </a:r>
            <a:r>
              <a:rPr lang="en-GB" sz="750" dirty="0"/>
              <a:t>. Calculations for back data based on ONS data are shown using ONS series identifiers.</a:t>
            </a:r>
          </a:p>
          <a:p>
            <a:r>
              <a:rPr lang="en-GB" sz="750" dirty="0"/>
              <a:t>(c)	Chained-volume measure. Constructed using real GDP growth rates of 180 countries weighted according to their shares in UK exports.		</a:t>
            </a:r>
          </a:p>
          <a:p>
            <a:r>
              <a:rPr lang="en-GB" sz="750" dirty="0"/>
              <a:t>(d)	Chained-volume measure. Constructed using real GDP growth rates of 181 countries weighted according to their shares in world GDP using the IMF’s purchasing power parity (PPP) weights.</a:t>
            </a:r>
          </a:p>
          <a:p>
            <a:r>
              <a:rPr lang="en-GB" sz="750" dirty="0"/>
              <a:t>(e)	Chained-volume measure. Figure for 2018 is the outturn.</a:t>
            </a:r>
          </a:p>
          <a:p>
            <a:r>
              <a:rPr lang="en-GB" sz="750" dirty="0"/>
              <a:t>(f)	Chained-volume measure.</a:t>
            </a:r>
          </a:p>
          <a:p>
            <a:r>
              <a:rPr lang="en-GB" sz="750" dirty="0"/>
              <a:t>(g)	Chained-volume measure. Exports less imports.</a:t>
            </a:r>
          </a:p>
          <a:p>
            <a:r>
              <a:rPr lang="en-GB" sz="750" dirty="0"/>
              <a:t>(h)	Chained-volume measure. 			</a:t>
            </a:r>
          </a:p>
          <a:p>
            <a:r>
              <a:rPr lang="en-GB" sz="750" dirty="0"/>
              <a:t>(</a:t>
            </a:r>
            <a:r>
              <a:rPr lang="en-GB" sz="750" dirty="0" err="1"/>
              <a:t>i</a:t>
            </a:r>
            <a:r>
              <a:rPr lang="en-GB" sz="750" dirty="0"/>
              <a:t>)	Annual average. Chained-volume business investment as a percentage of GDP. </a:t>
            </a:r>
          </a:p>
          <a:p>
            <a:r>
              <a:rPr lang="en-GB" sz="750" dirty="0"/>
              <a:t>(j)	Chained-volume measure. Includes non-profit institutions serving households.</a:t>
            </a:r>
          </a:p>
          <a:p>
            <a:r>
              <a:rPr lang="en-GB" sz="750" dirty="0"/>
              <a:t>(k)	Level in Q4. Percentage point spread over reference rates. Based on a weighted average of household and corporate loan and deposit spreads over appropriate risk-free rates. Indexed to equal zero in 2007 Q3. Figure for 2018 is the outturn.</a:t>
            </a:r>
          </a:p>
          <a:p>
            <a:r>
              <a:rPr lang="en-GB" sz="750" dirty="0"/>
              <a:t>(l)	Based on the weighted average of spreads for households and large companies over 2003 and 2004 relative to the level in 2007 Q3. Data used to construct the SME spread are not available for that period. The period is chosen as broadly representative of one where spreads were neither unusually tight nor unusually loose.</a:t>
            </a:r>
          </a:p>
          <a:p>
            <a:r>
              <a:rPr lang="en-GB" sz="750" dirty="0"/>
              <a:t>(m)	Annual average. Percentage of total available household resources.</a:t>
            </a:r>
          </a:p>
          <a:p>
            <a:r>
              <a:rPr lang="en-GB" sz="750" dirty="0"/>
              <a:t>(n)	GDP per hour worked. </a:t>
            </a:r>
          </a:p>
          <a:p>
            <a:r>
              <a:rPr lang="en-GB" sz="750" dirty="0"/>
              <a:t>(o)	Level in Q4. Percentage of the 16+ population. </a:t>
            </a:r>
          </a:p>
          <a:p>
            <a:r>
              <a:rPr lang="en-GB" sz="750" dirty="0"/>
              <a:t>(p)	Level in Q4. Average weekly hours worked, in main job and second job. </a:t>
            </a:r>
          </a:p>
          <a:p>
            <a:r>
              <a:rPr lang="en-GB" sz="750" dirty="0"/>
              <a:t>(q)	Four-quarter inflation rate in Q4 excluding fuel and the impact of MTIC fraud.</a:t>
            </a:r>
          </a:p>
          <a:p>
            <a:r>
              <a:rPr lang="en-GB" sz="750" dirty="0"/>
              <a:t>(r)	Average level in Q4. Dollars per barrel. Projection based on monthly Brent futures prices. Figure for 2018 is the outturn.</a:t>
            </a:r>
          </a:p>
          <a:p>
            <a:r>
              <a:rPr lang="en-GB" sz="750" dirty="0"/>
              <a:t>(s)	Four-quarter growth in unit labour costs in Q4. Whole-economy total labour costs divided by GDP at market prices, based on the mode of the MPC’s GDP </a:t>
            </a:r>
            <a:r>
              <a:rPr lang="en-GB" sz="750" dirty="0" err="1"/>
              <a:t>backcast</a:t>
            </a:r>
            <a:r>
              <a:rPr lang="en-GB" sz="750" dirty="0"/>
              <a:t>. Total labour costs comprise compensation of employees and the labour share multiplied by mixed income.</a:t>
            </a:r>
          </a:p>
          <a:p>
            <a:r>
              <a:rPr lang="en-GB" sz="750" dirty="0"/>
              <a:t>(t)	Four-quarter growth in whole-economy unit wage costs in Q4. Whole-economy wage costs divided by GDP at market prices, based on the mode of the MPC’s GDP </a:t>
            </a:r>
            <a:r>
              <a:rPr lang="en-GB" sz="750" dirty="0" err="1"/>
              <a:t>backcast</a:t>
            </a:r>
            <a:r>
              <a:rPr lang="en-GB" sz="750" dirty="0"/>
              <a:t>. Total wage costs are wages and salaries excluding non-wage costs and the labour share multiplied by mixed income. </a:t>
            </a:r>
          </a:p>
          <a:p>
            <a:r>
              <a:rPr lang="en-GB" sz="750" dirty="0"/>
              <a:t>(u)	Four-quarter growth in private sector regular pay based unit wage costs in Q4. Private sector wage costs divided by private sector output at market prices, based on the mode of the MPC’s </a:t>
            </a:r>
            <a:r>
              <a:rPr lang="en-GB" sz="750" dirty="0" err="1"/>
              <a:t>backcast</a:t>
            </a:r>
            <a:r>
              <a:rPr lang="en-GB" sz="750" dirty="0"/>
              <a:t>. Private sector wage costs are average weekly earnings (excluding bonuses) multiplied by private sector employment.</a:t>
            </a:r>
          </a:p>
        </p:txBody>
      </p:sp>
      <p:pic>
        <p:nvPicPr>
          <p:cNvPr id="2" name="Picture 1"/>
          <p:cNvPicPr>
            <a:picLocks noChangeAspect="1"/>
          </p:cNvPicPr>
          <p:nvPr/>
        </p:nvPicPr>
        <p:blipFill>
          <a:blip r:embed="rId2"/>
          <a:stretch>
            <a:fillRect/>
          </a:stretch>
        </p:blipFill>
        <p:spPr>
          <a:xfrm>
            <a:off x="236645" y="851809"/>
            <a:ext cx="3823876" cy="5834142"/>
          </a:xfrm>
          <a:prstGeom prst="rect">
            <a:avLst/>
          </a:prstGeom>
        </p:spPr>
      </p:pic>
    </p:spTree>
    <p:extLst>
      <p:ext uri="{BB962C8B-B14F-4D97-AF65-F5344CB8AC3E}">
        <p14:creationId xmlns:p14="http://schemas.microsoft.com/office/powerpoint/2010/main" val="367098784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t>
            </a:r>
            <a:r>
              <a:rPr lang="en-GB" b="1" dirty="0" smtClean="0"/>
              <a:t>5.4 </a:t>
            </a:r>
            <a:r>
              <a:rPr lang="en-GB" dirty="0">
                <a:solidFill>
                  <a:schemeClr val="tx1"/>
                </a:solidFill>
              </a:rPr>
              <a:t>World GDP </a:t>
            </a:r>
            <a:r>
              <a:rPr lang="en-GB" dirty="0" smtClean="0">
                <a:solidFill>
                  <a:schemeClr val="tx1"/>
                </a:solidFill>
              </a:rPr>
              <a:t>(UK‑weighted)</a:t>
            </a:r>
            <a:r>
              <a:rPr lang="en-GB" baseline="30000" dirty="0" smtClean="0">
                <a:solidFill>
                  <a:schemeClr val="tx1"/>
                </a:solidFill>
              </a:rPr>
              <a:t>(a)</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r>
              <a:rPr lang="en-GB" dirty="0"/>
              <a:t>Sources: IMF </a:t>
            </a:r>
            <a:r>
              <a:rPr lang="en-GB" i="1" dirty="0"/>
              <a:t>WEO </a:t>
            </a:r>
            <a:r>
              <a:rPr lang="en-GB" dirty="0"/>
              <a:t>and Bank calculations</a:t>
            </a:r>
            <a:r>
              <a:rPr lang="en-GB" dirty="0" smtClean="0"/>
              <a:t>.</a:t>
            </a:r>
          </a:p>
          <a:p>
            <a:endParaRPr lang="en-GB" dirty="0"/>
          </a:p>
          <a:p>
            <a:r>
              <a:rPr lang="en-GB" dirty="0" smtClean="0"/>
              <a:t>(</a:t>
            </a:r>
            <a:r>
              <a:rPr lang="en-GB" dirty="0"/>
              <a:t>a)	Calendar-year growth rates. Chained‐volume measure. Constructed using real GDP growth rates of 180 countries weighted according to their shares in UK exports.</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70050" y="1326922"/>
            <a:ext cx="6135637" cy="4264770"/>
          </a:xfrm>
          <a:prstGeom prst="rect">
            <a:avLst/>
          </a:prstGeom>
        </p:spPr>
      </p:pic>
    </p:spTree>
    <p:extLst>
      <p:ext uri="{BB962C8B-B14F-4D97-AF65-F5344CB8AC3E}">
        <p14:creationId xmlns:p14="http://schemas.microsoft.com/office/powerpoint/2010/main" val="151110056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t>
            </a:r>
            <a:r>
              <a:rPr lang="en-GB" b="1" dirty="0" smtClean="0"/>
              <a:t>5.5 </a:t>
            </a:r>
            <a:r>
              <a:rPr lang="en-GB" dirty="0" smtClean="0">
                <a:solidFill>
                  <a:schemeClr val="tx1"/>
                </a:solidFill>
              </a:rPr>
              <a:t>Business investment</a:t>
            </a:r>
            <a:r>
              <a:rPr lang="en-GB" baseline="30000" dirty="0" smtClean="0">
                <a:solidFill>
                  <a:schemeClr val="tx1"/>
                </a:solidFill>
              </a:rPr>
              <a:t>(a</a:t>
            </a:r>
            <a:r>
              <a:rPr lang="en-GB" baseline="30000" dirty="0">
                <a:solidFill>
                  <a:schemeClr val="tx1"/>
                </a:solidFill>
              </a:rPr>
              <a:t>)</a:t>
            </a:r>
          </a:p>
        </p:txBody>
      </p:sp>
      <p:sp>
        <p:nvSpPr>
          <p:cNvPr id="5" name="Text Placeholder 4"/>
          <p:cNvSpPr>
            <a:spLocks noGrp="1"/>
          </p:cNvSpPr>
          <p:nvPr>
            <p:ph type="body" sz="quarter" idx="16"/>
          </p:nvPr>
        </p:nvSpPr>
        <p:spPr/>
        <p:txBody>
          <a:bodyPr/>
          <a:lstStyle/>
          <a:p>
            <a:r>
              <a:rPr lang="en-GB" dirty="0"/>
              <a:t>Sources: ONS and Bank calculations.</a:t>
            </a:r>
          </a:p>
          <a:p>
            <a:endParaRPr lang="en-GB" dirty="0"/>
          </a:p>
          <a:p>
            <a:r>
              <a:rPr lang="en-GB" dirty="0"/>
              <a:t>(a)	Calendar-year growth rates. Chained‐volume measure. Business investment data based on GAN8. Investment data take account of the transfer of nuclear reactors from the public corporation sector to central government in 2005 Q2.</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77409" y="1326922"/>
            <a:ext cx="6182576" cy="4264770"/>
          </a:xfrm>
          <a:prstGeom prst="rect">
            <a:avLst/>
          </a:prstGeom>
        </p:spPr>
      </p:pic>
    </p:spTree>
    <p:extLst>
      <p:ext uri="{BB962C8B-B14F-4D97-AF65-F5344CB8AC3E}">
        <p14:creationId xmlns:p14="http://schemas.microsoft.com/office/powerpoint/2010/main" val="738558240"/>
      </p:ext>
    </p:extLst>
  </p:cSld>
  <p:clrMapOvr>
    <a:masterClrMapping/>
  </p:clrMapOvr>
  <p:timing>
    <p:tnLst>
      <p:par>
        <p:cTn id="1" dur="indefinite" restart="never" nodeType="tmRoot"/>
      </p:par>
    </p:tnLst>
  </p:timing>
</p:sld>
</file>

<file path=ppt/theme/theme1.xml><?xml version="1.0" encoding="utf-8"?>
<a:theme xmlns:a="http://schemas.openxmlformats.org/drawingml/2006/main" name="IR 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ReviewalDate xmlns="http://schemas.microsoft.com/sharepoint/v3" xsi:nil="true"/>
    <TaxCatchAll xmlns="94fc26e6-6271-400d-888b-6bc5b0598690">
      <Value>987</Value>
    </TaxCatchAll>
    <BOETwoLevelApprovalUnapprovedUrls xmlns="CEE65117-4BBE-4C9C-8465-20A300C4D3E5" xsi:nil="true"/>
    <BOEReplicationFlag xmlns="http://schemas.microsoft.com/sharepoint/v3">0</BOEReplicationFlag>
    <PublicationReviewalChoice xmlns="http://schemas.microsoft.com/sharepoint/v3" xsi:nil="true"/>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5c80c2f4-886d-4955-b2ec-35ac269431e4</TermId>
        </TermInfo>
      </Terms>
    </BOETaxonomyFieldTaxHTField0>
    <BOEReplicateBackwardLinksOnDeployFlag xmlns="http://schemas.microsoft.com/sharepoint/v3">false</BOEReplicateBackwardLinksOnDeployFlag>
    <PublishDate xmlns="http://schemas.microsoft.com/sharepoint/v3">2013-08-06T23:00:00+00:00</PublishDate>
    <PublishingExpirationDate xmlns="http://schemas.microsoft.com/sharepoint/v3" xsi:nil="true"/>
    <IncludeContentsInIndex xmlns="http://schemas.microsoft.com/sharepoint/v3">true</IncludeContentsInIndex>
    <PublishingStartDate xmlns="http://schemas.microsoft.com/sharepoint/v3">2013-08-07T10:30:00Z</PublishingStartDate>
    <BOEKeywords xmlns="http://schemas.microsoft.com/sharepoint/v3/fields">Bank of England Inflation Report August 2013, IR, monetary policy, MPC, Output and supply</BOEKeywords>
    <OwnerGroup xmlns="http://schemas.microsoft.com/sharepoint/v3">
      <UserInfo>
        <DisplayName/>
        <AccountId>97</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C4B7A2743FA39468C07943C26AE453C" ma:contentTypeVersion="1076" ma:contentTypeDescription="Create a new document." ma:contentTypeScope="" ma:versionID="2f0587e9cbd5ef714b92d6b5a957b6a2">
  <xsd:schema xmlns:xsd="http://www.w3.org/2001/XMLSchema" xmlns:xs="http://www.w3.org/2001/XMLSchema" xmlns:p="http://schemas.microsoft.com/office/2006/metadata/properties" xmlns:ns1="http://schemas.microsoft.com/sharepoint/v3" xmlns:ns2="b67fa5cd-9f58-4c91-ae17-33c31eed239f" xmlns:ns3="94fc26e6-6271-400d-888b-6bc5b0598690" xmlns:ns4="94FC26E6-6271-400D-888B-6BC5B0598690" xmlns:ns5="http://schemas.microsoft.com/sharepoint/v3/fields" xmlns:ns6="CEE65117-4BBE-4C9C-8465-20A300C4D3E5" targetNamespace="http://schemas.microsoft.com/office/2006/metadata/properties" ma:root="true" ma:fieldsID="7db58f5ba35790aa542153843322d321" ns1:_="" ns2:_="" ns3:_="" ns4:_="" ns5:_="" ns6:_="">
    <xsd:import namespace="http://schemas.microsoft.com/sharepoint/v3"/>
    <xsd:import namespace="b67fa5cd-9f58-4c91-ae17-33c31eed239f"/>
    <xsd:import namespace="94fc26e6-6271-400d-888b-6bc5b0598690"/>
    <xsd:import namespace="94FC26E6-6271-400D-888B-6BC5B0598690"/>
    <xsd:import namespace="http://schemas.microsoft.com/sharepoint/v3/fields"/>
    <xsd:import namespace="CEE65117-4BBE-4C9C-8465-20A300C4D3E5"/>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ReviewalDate" minOccurs="0"/>
                <xsd:element ref="ns1:ArchivalChoice"/>
                <xsd:element ref="ns1:PublicationReviewalChoice" minOccurs="0"/>
                <xsd:element ref="ns1:BOEReplicationFlag" minOccurs="0"/>
                <xsd:element ref="ns1:BOEReplicateBackwardLinksOnDeployFlag"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ReviewalDate" ma:index="24" nillable="true" ma:displayName="Reviewal Date" ma:format="DateOnly" ma:internalName="ReviewalDate" ma:readOnly="false">
      <xsd:simpleType>
        <xsd:restriction base="dms:DateTime"/>
      </xsd:simpleType>
    </xsd:element>
    <xsd:element name="ArchivalChoice" ma:index="25"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PublicationReviewalChoice" ma:index="26" nillable="true" ma:displayName="Review Publication In" ma:internalName="PublicationReviewalChoice" ma:readOnly="false">
      <xsd:simpleType>
        <xsd:restriction base="dms:Choice">
          <xsd:enumeration value="3 Months"/>
          <xsd:enumeration value="6 Months"/>
          <xsd:enumeration value="12 Months"/>
          <xsd:enumeration value="24 Months"/>
        </xsd:restriction>
      </xsd:simpleType>
    </xsd:element>
    <xsd:element name="BOEReplicationFlag" ma:index="27" nillable="true" ma:displayName="Replicated" ma:default="1" ma:internalName="Replicated" ma:readOnly="false">
      <xsd:simpleType>
        <xsd:restriction base="dms:Text"/>
      </xsd:simpleType>
    </xsd:element>
    <xsd:element name="BOEReplicateBackwardLinksOnDeployFlag" ma:index="28" nillable="true" ma:displayName="Replicate Backward Links On Deploy" ma:default="0" ma:internalName="Replicate_x0020_Backward_x0020_Links_x0020_On_x0020_Deploy" ma:readOnly="fals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e7d7e58a-7b41-4cba-85bd-a9b5ca8cc10b" ma:termSetId="cfc9b131-5595-44bb-b00d-4993470fbbfd"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1ce4d6b7-b018-4549-b7d2-069325a334df}" ma:internalName="TaxCatchAll" ma:showField="CatchAllData"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1ce4d6b7-b018-4549-b7d2-069325a334df}" ma:internalName="TaxCatchAllLabel" ma:readOnly="true" ma:showField="CatchAllDataLabel"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EE65117-4BBE-4C9C-8465-20A300C4D3E5"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LongProperties xmlns="http://schemas.microsoft.com/office/2006/metadata/longProperties"/>
</file>

<file path=customXml/itemProps1.xml><?xml version="1.0" encoding="utf-8"?>
<ds:datastoreItem xmlns:ds="http://schemas.openxmlformats.org/officeDocument/2006/customXml" ds:itemID="{4F2BA893-CFF4-4AF1-9D1D-0600F4183E19}">
  <ds:schemaRefs>
    <ds:schemaRef ds:uri="http://schemas.microsoft.com/sharepoint/v3/contenttype/forms"/>
  </ds:schemaRefs>
</ds:datastoreItem>
</file>

<file path=customXml/itemProps2.xml><?xml version="1.0" encoding="utf-8"?>
<ds:datastoreItem xmlns:ds="http://schemas.openxmlformats.org/officeDocument/2006/customXml" ds:itemID="{D4A39AD9-F0DF-4C49-B8DC-4830BAFEA464}">
  <ds:schemaRefs>
    <ds:schemaRef ds:uri="http://purl.org/dc/elements/1.1/"/>
    <ds:schemaRef ds:uri="http://schemas.microsoft.com/office/2006/metadata/properties"/>
    <ds:schemaRef ds:uri="94fc26e6-6271-400d-888b-6bc5b0598690"/>
    <ds:schemaRef ds:uri="http://schemas.microsoft.com/sharepoint/v3"/>
    <ds:schemaRef ds:uri="http://purl.org/dc/terms/"/>
    <ds:schemaRef ds:uri="http://schemas.microsoft.com/office/infopath/2007/PartnerControls"/>
    <ds:schemaRef ds:uri="http://schemas.openxmlformats.org/package/2006/metadata/core-properties"/>
    <ds:schemaRef ds:uri="http://purl.org/dc/dcmitype/"/>
    <ds:schemaRef ds:uri="CEE65117-4BBE-4C9C-8465-20A300C4D3E5"/>
    <ds:schemaRef ds:uri="http://schemas.microsoft.com/sharepoint/v3/fields"/>
    <ds:schemaRef ds:uri="http://schemas.microsoft.com/office/2006/documentManagement/types"/>
    <ds:schemaRef ds:uri="94FC26E6-6271-400D-888B-6BC5B0598690"/>
    <ds:schemaRef ds:uri="b67fa5cd-9f58-4c91-ae17-33c31eed239f"/>
    <ds:schemaRef ds:uri="http://www.w3.org/XML/1998/namespace"/>
  </ds:schemaRefs>
</ds:datastoreItem>
</file>

<file path=customXml/itemProps3.xml><?xml version="1.0" encoding="utf-8"?>
<ds:datastoreItem xmlns:ds="http://schemas.openxmlformats.org/officeDocument/2006/customXml" ds:itemID="{DC3328FC-D678-49E8-B4B4-2C3773526C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b67fa5cd-9f58-4c91-ae17-33c31eed239f"/>
    <ds:schemaRef ds:uri="94fc26e6-6271-400d-888b-6bc5b0598690"/>
    <ds:schemaRef ds:uri="94FC26E6-6271-400D-888B-6BC5B0598690"/>
    <ds:schemaRef ds:uri="http://schemas.microsoft.com/sharepoint/v3/fields"/>
    <ds:schemaRef ds:uri="CEE65117-4BBE-4C9C-8465-20A300C4D3E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5A747499-D055-4494-BECF-CC0DD689BDE0}">
  <ds:schemaRefs>
    <ds:schemaRef ds:uri="http://schemas.microsoft.com/office/2006/metadata/longProperties"/>
  </ds:schemaRefs>
</ds:datastoreItem>
</file>

<file path=docProps/app.xml><?xml version="1.0" encoding="utf-8"?>
<Properties xmlns="http://schemas.openxmlformats.org/officeDocument/2006/extended-properties" xmlns:vt="http://schemas.openxmlformats.org/officeDocument/2006/docPropsVTypes">
  <Template>IR POWERPOINT TEMPLATE.potx</Template>
  <TotalTime>488</TotalTime>
  <Words>798</Words>
  <Application>Microsoft Office PowerPoint</Application>
  <PresentationFormat>On-screen Show (4:3)</PresentationFormat>
  <Paragraphs>115</Paragraphs>
  <Slides>27</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27</vt:i4>
      </vt:variant>
    </vt:vector>
  </HeadingPairs>
  <TitlesOfParts>
    <vt:vector size="33" baseType="lpstr">
      <vt:lpstr>ＭＳ Ｐゴシック</vt:lpstr>
      <vt:lpstr>ＭＳ Ｐゴシック</vt:lpstr>
      <vt:lpstr>Arial</vt:lpstr>
      <vt:lpstr>Calibri</vt:lpstr>
      <vt:lpstr>Times</vt:lpstr>
      <vt:lpstr>IR POWERPOINT TEMPLATE</vt:lpstr>
      <vt:lpstr>Inflation Report February 2019</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5: Prospects for inflation</dc:title>
  <dc:subject>Section 5: Prospects for inflation</dc:subject>
  <dc:creator>Bank of England</dc:creator>
  <cp:keywords/>
  <dc:description/>
  <cp:lastModifiedBy>Wells, Lauren</cp:lastModifiedBy>
  <cp:revision>102</cp:revision>
  <cp:lastPrinted>2014-02-11T15:04:13Z</cp:lastPrinted>
  <dcterms:created xsi:type="dcterms:W3CDTF">2015-08-04T14:55:29Z</dcterms:created>
  <dcterms:modified xsi:type="dcterms:W3CDTF">2019-02-07T09:09:43Z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987;#Inflation Report|5c80c2f4-886d-4955-b2ec-35ac269431e4</vt:lpwstr>
  </property>
  <property fmtid="{D5CDD505-2E9C-101B-9397-08002B2CF9AE}" pid="4" name="TemplateUrl">
    <vt:lpwstr/>
  </property>
  <property fmtid="{D5CDD505-2E9C-101B-9397-08002B2CF9AE}" pid="5" name="Order">
    <vt:lpwstr>591000.000000000</vt:lpwstr>
  </property>
  <property fmtid="{D5CDD505-2E9C-101B-9397-08002B2CF9AE}" pid="6" name="xd_ProgID">
    <vt:lpwstr/>
  </property>
  <property fmtid="{D5CDD505-2E9C-101B-9397-08002B2CF9AE}" pid="7" name="ContentTypeId">
    <vt:lpwstr>0x010100EBF4EEF456FC2F46961A35CADEE901AB</vt:lpwstr>
  </property>
  <property fmtid="{D5CDD505-2E9C-101B-9397-08002B2CF9AE}" pid="8" name="_SourceUrl">
    <vt:lpwstr/>
  </property>
  <property fmtid="{D5CDD505-2E9C-101B-9397-08002B2CF9AE}" pid="9" name="_SharedFileIndex">
    <vt:lpwstr/>
  </property>
</Properties>
</file>